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6" r:id="rId3"/>
    <p:sldMasterId id="2147483694" r:id="rId4"/>
    <p:sldMasterId id="2147483706" r:id="rId5"/>
  </p:sldMasterIdLst>
  <p:notesMasterIdLst>
    <p:notesMasterId r:id="rId39"/>
  </p:notesMasterIdLst>
  <p:sldIdLst>
    <p:sldId id="257" r:id="rId6"/>
    <p:sldId id="264" r:id="rId7"/>
    <p:sldId id="261" r:id="rId8"/>
    <p:sldId id="260" r:id="rId9"/>
    <p:sldId id="263" r:id="rId10"/>
    <p:sldId id="271" r:id="rId11"/>
    <p:sldId id="270" r:id="rId12"/>
    <p:sldId id="283" r:id="rId13"/>
    <p:sldId id="281" r:id="rId14"/>
    <p:sldId id="286" r:id="rId15"/>
    <p:sldId id="307" r:id="rId16"/>
    <p:sldId id="315" r:id="rId17"/>
    <p:sldId id="302" r:id="rId18"/>
    <p:sldId id="304" r:id="rId19"/>
    <p:sldId id="303" r:id="rId20"/>
    <p:sldId id="308" r:id="rId21"/>
    <p:sldId id="309" r:id="rId22"/>
    <p:sldId id="296" r:id="rId23"/>
    <p:sldId id="285" r:id="rId24"/>
    <p:sldId id="310" r:id="rId25"/>
    <p:sldId id="288" r:id="rId26"/>
    <p:sldId id="289" r:id="rId27"/>
    <p:sldId id="291" r:id="rId28"/>
    <p:sldId id="295" r:id="rId29"/>
    <p:sldId id="311" r:id="rId30"/>
    <p:sldId id="262" r:id="rId31"/>
    <p:sldId id="314" r:id="rId32"/>
    <p:sldId id="313" r:id="rId33"/>
    <p:sldId id="297" r:id="rId34"/>
    <p:sldId id="269" r:id="rId35"/>
    <p:sldId id="280" r:id="rId36"/>
    <p:sldId id="276" r:id="rId37"/>
    <p:sldId id="312" r:id="rId38"/>
  </p:sldIdLst>
  <p:sldSz cx="9901238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23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>
      <p:cViewPr>
        <p:scale>
          <a:sx n="60" d="100"/>
          <a:sy n="60" d="100"/>
        </p:scale>
        <p:origin x="-821" y="-58"/>
      </p:cViewPr>
      <p:guideLst>
        <p:guide orient="horz" pos="3340"/>
        <p:guide orient="horz" pos="890"/>
        <p:guide pos="261"/>
        <p:guide pos="31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n-US" sz="1400" dirty="0" err="1" smtClean="0"/>
              <a:t>Pettäneet</a:t>
            </a:r>
            <a:r>
              <a:rPr lang="en-US" sz="1400" dirty="0" smtClean="0"/>
              <a:t> </a:t>
            </a:r>
            <a:r>
              <a:rPr lang="en-US" sz="1400" dirty="0" err="1" smtClean="0"/>
              <a:t>turvallisuustekijät</a:t>
            </a:r>
            <a:r>
              <a:rPr lang="en-US" sz="1400" dirty="0" smtClean="0"/>
              <a:t> </a:t>
            </a:r>
            <a:r>
              <a:rPr lang="en-US" sz="1400" dirty="0" err="1"/>
              <a:t>pääluokittain</a:t>
            </a:r>
            <a:endParaRPr lang="en-US" sz="1400" dirty="0"/>
          </a:p>
        </c:rich>
      </c:tx>
      <c:layout>
        <c:manualLayout>
          <c:xMode val="edge"/>
          <c:yMode val="edge"/>
          <c:x val="0.17874436715703676"/>
          <c:y val="1.603357202735049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'Graafit lopullinen'!$B$1</c:f>
              <c:strCache>
                <c:ptCount val="1"/>
                <c:pt idx="0">
                  <c:v>riskiarvo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'Graafit lopullinen'!$A$2:$A$9</c:f>
              <c:strCache>
                <c:ptCount val="8"/>
                <c:pt idx="0">
                  <c:v>Ulkoiset turvallisuustekijät</c:v>
                </c:pt>
                <c:pt idx="1">
                  <c:v>Kompetenssit</c:v>
                </c:pt>
                <c:pt idx="2">
                  <c:v>Perusturvallisuustekijät</c:v>
                </c:pt>
                <c:pt idx="3">
                  <c:v>Toimintatavat (ja proseduurit) ja -kulttuuri</c:v>
                </c:pt>
                <c:pt idx="4">
                  <c:v>Toimintaympäristön laatu</c:v>
                </c:pt>
                <c:pt idx="5">
                  <c:v>Tiedon saatavuus oikeaan aikaan</c:v>
                </c:pt>
                <c:pt idx="6">
                  <c:v>Operatiivisten rajoitusten tunteminen ja noudattaminen</c:v>
                </c:pt>
                <c:pt idx="7">
                  <c:v>Työntekijöiden toimintakunto</c:v>
                </c:pt>
              </c:strCache>
            </c:strRef>
          </c:cat>
          <c:val>
            <c:numRef>
              <c:f>'Graafit lopullinen'!$B$2:$B$9</c:f>
              <c:numCache>
                <c:formatCode>General</c:formatCode>
                <c:ptCount val="8"/>
                <c:pt idx="0">
                  <c:v>5587</c:v>
                </c:pt>
                <c:pt idx="1">
                  <c:v>4108</c:v>
                </c:pt>
                <c:pt idx="2">
                  <c:v>3023</c:v>
                </c:pt>
                <c:pt idx="3">
                  <c:v>1833</c:v>
                </c:pt>
                <c:pt idx="4">
                  <c:v>693</c:v>
                </c:pt>
                <c:pt idx="5">
                  <c:v>543</c:v>
                </c:pt>
                <c:pt idx="6">
                  <c:v>40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863680"/>
        <c:axId val="112201728"/>
      </c:barChart>
      <c:lineChart>
        <c:grouping val="standard"/>
        <c:varyColors val="0"/>
        <c:ser>
          <c:idx val="1"/>
          <c:order val="1"/>
          <c:tx>
            <c:strRef>
              <c:f>'Graafit lopullinen'!$C$1</c:f>
              <c:strCache>
                <c:ptCount val="1"/>
                <c:pt idx="0">
                  <c:v>lukumäärä</c:v>
                </c:pt>
              </c:strCache>
            </c:strRef>
          </c:tx>
          <c:spPr>
            <a:ln w="22225">
              <a:solidFill>
                <a:srgbClr val="FFFF00"/>
              </a:solidFill>
            </a:ln>
          </c:spPr>
          <c:marker>
            <c:symbol val="diamond"/>
            <c:size val="7"/>
            <c:spPr>
              <a:solidFill>
                <a:srgbClr val="FFFF00"/>
              </a:solidFill>
              <a:ln>
                <a:noFill/>
              </a:ln>
            </c:spPr>
          </c:marker>
          <c:cat>
            <c:strRef>
              <c:f>'Graafit lopullinen'!$A$2:$A$9</c:f>
              <c:strCache>
                <c:ptCount val="8"/>
                <c:pt idx="0">
                  <c:v>Ulkoiset turvallisuustekijät</c:v>
                </c:pt>
                <c:pt idx="1">
                  <c:v>Kompetenssit</c:v>
                </c:pt>
                <c:pt idx="2">
                  <c:v>Perusturvallisuustekijät</c:v>
                </c:pt>
                <c:pt idx="3">
                  <c:v>Toimintatavat (ja proseduurit) ja -kulttuuri</c:v>
                </c:pt>
                <c:pt idx="4">
                  <c:v>Toimintaympäristön laatu</c:v>
                </c:pt>
                <c:pt idx="5">
                  <c:v>Tiedon saatavuus oikeaan aikaan</c:v>
                </c:pt>
                <c:pt idx="6">
                  <c:v>Operatiivisten rajoitusten tunteminen ja noudattaminen</c:v>
                </c:pt>
                <c:pt idx="7">
                  <c:v>Työntekijöiden toimintakunto</c:v>
                </c:pt>
              </c:strCache>
            </c:strRef>
          </c:cat>
          <c:val>
            <c:numRef>
              <c:f>'Graafit lopullinen'!$C$2:$C$9</c:f>
              <c:numCache>
                <c:formatCode>General</c:formatCode>
                <c:ptCount val="8"/>
                <c:pt idx="0">
                  <c:v>121</c:v>
                </c:pt>
                <c:pt idx="1">
                  <c:v>57</c:v>
                </c:pt>
                <c:pt idx="2">
                  <c:v>32</c:v>
                </c:pt>
                <c:pt idx="3">
                  <c:v>32</c:v>
                </c:pt>
                <c:pt idx="4">
                  <c:v>5</c:v>
                </c:pt>
                <c:pt idx="5">
                  <c:v>18</c:v>
                </c:pt>
                <c:pt idx="6">
                  <c:v>4</c:v>
                </c:pt>
                <c:pt idx="7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204800"/>
        <c:axId val="112203264"/>
      </c:lineChart>
      <c:catAx>
        <c:axId val="111863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fi-FI"/>
          </a:p>
        </c:txPr>
        <c:crossAx val="112201728"/>
        <c:crosses val="autoZero"/>
        <c:auto val="1"/>
        <c:lblAlgn val="ctr"/>
        <c:lblOffset val="100"/>
        <c:noMultiLvlLbl val="0"/>
      </c:catAx>
      <c:valAx>
        <c:axId val="1122017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rgbClr val="FF0000"/>
                </a:solidFill>
              </a:defRPr>
            </a:pPr>
            <a:endParaRPr lang="fi-FI"/>
          </a:p>
        </c:txPr>
        <c:crossAx val="111863680"/>
        <c:crosses val="autoZero"/>
        <c:crossBetween val="between"/>
      </c:valAx>
      <c:valAx>
        <c:axId val="11220326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rgbClr val="FFFF00"/>
                </a:solidFill>
              </a:defRPr>
            </a:pPr>
            <a:endParaRPr lang="fi-FI"/>
          </a:p>
        </c:txPr>
        <c:crossAx val="112204800"/>
        <c:crosses val="max"/>
        <c:crossBetween val="between"/>
      </c:valAx>
      <c:catAx>
        <c:axId val="1122048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2203264"/>
        <c:crosses val="autoZero"/>
        <c:auto val="1"/>
        <c:lblAlgn val="ctr"/>
        <c:lblOffset val="100"/>
        <c:noMultiLvlLbl val="0"/>
      </c:catAx>
      <c:spPr>
        <a:solidFill>
          <a:schemeClr val="tx1"/>
        </a:solidFill>
      </c:spPr>
    </c:plotArea>
    <c:legend>
      <c:legendPos val="r"/>
      <c:layout>
        <c:manualLayout>
          <c:xMode val="edge"/>
          <c:yMode val="edge"/>
          <c:x val="0.83027885113036226"/>
          <c:y val="0.28522209653472846"/>
          <c:w val="0.15743152522348466"/>
          <c:h val="9.6644564745331327E-2"/>
        </c:manualLayout>
      </c:layout>
      <c:overlay val="0"/>
      <c:txPr>
        <a:bodyPr/>
        <a:lstStyle/>
        <a:p>
          <a:pPr>
            <a:defRPr sz="1000"/>
          </a:pPr>
          <a:endParaRPr lang="fi-FI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fi-FI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Kompetenssit</a:t>
            </a:r>
          </a:p>
        </c:rich>
      </c:tx>
      <c:layout>
        <c:manualLayout>
          <c:xMode val="edge"/>
          <c:yMode val="edge"/>
          <c:x val="0.34433868115917371"/>
          <c:y val="4.311249367354244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'Graafit lopullinen'!$B$21</c:f>
              <c:strCache>
                <c:ptCount val="1"/>
                <c:pt idx="0">
                  <c:v>riskiarvo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'Graafit lopullinen'!$A$22:$A$31</c:f>
              <c:strCache>
                <c:ptCount val="10"/>
                <c:pt idx="0">
                  <c:v> Satamamanöveeraus</c:v>
                </c:pt>
                <c:pt idx="1">
                  <c:v> Johtamiskyvyt ja yhteistyötaidot</c:v>
                </c:pt>
                <c:pt idx="2">
                  <c:v> Tilannetietoisuus (myös tilanteiden ennakointi)</c:v>
                </c:pt>
                <c:pt idx="3">
                  <c:v> Aluksen kulkureitin ja siihen liittyvän automaation/laitteiston hallinta</c:v>
                </c:pt>
                <c:pt idx="4">
                  <c:v> Kommunikaatiotaidot</c:v>
                </c:pt>
                <c:pt idx="5">
                  <c:v> Aluksen ohjaaminen käsin</c:v>
                </c:pt>
                <c:pt idx="6">
                  <c:v> Tieto</c:v>
                </c:pt>
                <c:pt idx="7">
                  <c:v> Ongelmanratkaisu ja päätöksenteko</c:v>
                </c:pt>
                <c:pt idx="8">
                  <c:v> Proseduurien ja tiedon soveltaminen</c:v>
                </c:pt>
                <c:pt idx="9">
                  <c:v> Työkuorman hallinta</c:v>
                </c:pt>
              </c:strCache>
            </c:strRef>
          </c:cat>
          <c:val>
            <c:numRef>
              <c:f>'Graafit lopullinen'!$B$22:$B$31</c:f>
              <c:numCache>
                <c:formatCode>General</c:formatCode>
                <c:ptCount val="10"/>
                <c:pt idx="0">
                  <c:v>1814</c:v>
                </c:pt>
                <c:pt idx="1">
                  <c:v>504</c:v>
                </c:pt>
                <c:pt idx="2">
                  <c:v>502</c:v>
                </c:pt>
                <c:pt idx="3">
                  <c:v>387</c:v>
                </c:pt>
                <c:pt idx="4">
                  <c:v>273</c:v>
                </c:pt>
                <c:pt idx="5">
                  <c:v>233</c:v>
                </c:pt>
                <c:pt idx="6">
                  <c:v>145</c:v>
                </c:pt>
                <c:pt idx="7">
                  <c:v>140</c:v>
                </c:pt>
                <c:pt idx="8">
                  <c:v>110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2308992"/>
        <c:axId val="112310912"/>
      </c:barChart>
      <c:lineChart>
        <c:grouping val="standard"/>
        <c:varyColors val="0"/>
        <c:ser>
          <c:idx val="1"/>
          <c:order val="1"/>
          <c:tx>
            <c:strRef>
              <c:f>'Graafit lopullinen'!$C$21</c:f>
              <c:strCache>
                <c:ptCount val="1"/>
                <c:pt idx="0">
                  <c:v>lukumäärä</c:v>
                </c:pt>
              </c:strCache>
            </c:strRef>
          </c:tx>
          <c:spPr>
            <a:ln w="19050">
              <a:solidFill>
                <a:srgbClr val="FFFF00"/>
              </a:solidFill>
            </a:ln>
          </c:spPr>
          <c:marker>
            <c:symbol val="diamond"/>
            <c:size val="5"/>
            <c:spPr>
              <a:solidFill>
                <a:srgbClr val="FFFF00"/>
              </a:solidFill>
              <a:ln>
                <a:noFill/>
              </a:ln>
            </c:spPr>
          </c:marker>
          <c:cat>
            <c:strRef>
              <c:f>'Graafit lopullinen'!$A$22:$A$31</c:f>
              <c:strCache>
                <c:ptCount val="10"/>
                <c:pt idx="0">
                  <c:v> Satamamanöveeraus</c:v>
                </c:pt>
                <c:pt idx="1">
                  <c:v> Johtamiskyvyt ja yhteistyötaidot</c:v>
                </c:pt>
                <c:pt idx="2">
                  <c:v> Tilannetietoisuus (myös tilanteiden ennakointi)</c:v>
                </c:pt>
                <c:pt idx="3">
                  <c:v> Aluksen kulkureitin ja siihen liittyvän automaation/laitteiston hallinta</c:v>
                </c:pt>
                <c:pt idx="4">
                  <c:v> Kommunikaatiotaidot</c:v>
                </c:pt>
                <c:pt idx="5">
                  <c:v> Aluksen ohjaaminen käsin</c:v>
                </c:pt>
                <c:pt idx="6">
                  <c:v> Tieto</c:v>
                </c:pt>
                <c:pt idx="7">
                  <c:v> Ongelmanratkaisu ja päätöksenteko</c:v>
                </c:pt>
                <c:pt idx="8">
                  <c:v> Proseduurien ja tiedon soveltaminen</c:v>
                </c:pt>
                <c:pt idx="9">
                  <c:v> Työkuorman hallinta</c:v>
                </c:pt>
              </c:strCache>
            </c:strRef>
          </c:cat>
          <c:val>
            <c:numRef>
              <c:f>'Graafit lopullinen'!$C$22:$C$31</c:f>
              <c:numCache>
                <c:formatCode>General</c:formatCode>
                <c:ptCount val="10"/>
                <c:pt idx="0">
                  <c:v>20</c:v>
                </c:pt>
                <c:pt idx="1">
                  <c:v>9</c:v>
                </c:pt>
                <c:pt idx="2">
                  <c:v>1</c:v>
                </c:pt>
                <c:pt idx="3">
                  <c:v>7</c:v>
                </c:pt>
                <c:pt idx="4">
                  <c:v>6</c:v>
                </c:pt>
                <c:pt idx="5">
                  <c:v>4</c:v>
                </c:pt>
                <c:pt idx="6">
                  <c:v>5</c:v>
                </c:pt>
                <c:pt idx="7">
                  <c:v>3</c:v>
                </c:pt>
                <c:pt idx="8">
                  <c:v>2</c:v>
                </c:pt>
                <c:pt idx="9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0324352"/>
        <c:axId val="130322816"/>
      </c:lineChart>
      <c:catAx>
        <c:axId val="112308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2310912"/>
        <c:crosses val="autoZero"/>
        <c:auto val="1"/>
        <c:lblAlgn val="ctr"/>
        <c:lblOffset val="100"/>
        <c:noMultiLvlLbl val="0"/>
      </c:catAx>
      <c:valAx>
        <c:axId val="112310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FF0000"/>
                </a:solidFill>
              </a:defRPr>
            </a:pPr>
            <a:endParaRPr lang="fi-FI"/>
          </a:p>
        </c:txPr>
        <c:crossAx val="112308992"/>
        <c:crosses val="autoZero"/>
        <c:crossBetween val="between"/>
      </c:valAx>
      <c:valAx>
        <c:axId val="130322816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FFFF00"/>
                </a:solidFill>
              </a:defRPr>
            </a:pPr>
            <a:endParaRPr lang="fi-FI"/>
          </a:p>
        </c:txPr>
        <c:crossAx val="130324352"/>
        <c:crosses val="max"/>
        <c:crossBetween val="between"/>
      </c:valAx>
      <c:catAx>
        <c:axId val="1303243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032281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79659249865865189"/>
          <c:y val="0.29126516806774555"/>
          <c:w val="0.19286759680632592"/>
          <c:h val="0.1417453616264859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000">
          <a:solidFill>
            <a:schemeClr val="bg1"/>
          </a:solidFill>
        </a:defRPr>
      </a:pPr>
      <a:endParaRPr lang="fi-FI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r>
              <a:rPr lang="en-US" sz="1400" dirty="0" err="1" smtClean="0">
                <a:solidFill>
                  <a:schemeClr val="bg1"/>
                </a:solidFill>
              </a:rPr>
              <a:t>Pelastaneet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turvallisuustekijät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pääluokittain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</a:p>
        </c:rich>
      </c:tx>
      <c:layout>
        <c:manualLayout>
          <c:xMode val="edge"/>
          <c:yMode val="edge"/>
          <c:x val="0.1183056457779201"/>
          <c:y val="1.6280242366232812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'Graafit lopullinen'!$B$11</c:f>
              <c:strCache>
                <c:ptCount val="1"/>
                <c:pt idx="0">
                  <c:v>resilienssiarvo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'Graafit lopullinen'!$A$12:$A$19</c:f>
              <c:strCache>
                <c:ptCount val="8"/>
                <c:pt idx="0">
                  <c:v>Kompetenssit</c:v>
                </c:pt>
                <c:pt idx="1">
                  <c:v>Perusturvallisuustekijät</c:v>
                </c:pt>
                <c:pt idx="2">
                  <c:v>Ulkoiset turvallisuustekijät</c:v>
                </c:pt>
                <c:pt idx="3">
                  <c:v>Tiedon saatavuus oikeaan aikaan</c:v>
                </c:pt>
                <c:pt idx="4">
                  <c:v>Toimintatavat (ja proseduurit) ja -kulttuuri</c:v>
                </c:pt>
                <c:pt idx="5">
                  <c:v>Operatiivisten rajoitusten tunteminen ja noudattaminen</c:v>
                </c:pt>
                <c:pt idx="6">
                  <c:v>Työntekijöiden toimintakunto</c:v>
                </c:pt>
                <c:pt idx="7">
                  <c:v>Toimintaympäristön laatu</c:v>
                </c:pt>
              </c:strCache>
            </c:strRef>
          </c:cat>
          <c:val>
            <c:numRef>
              <c:f>'Graafit lopullinen'!$B$12:$B$19</c:f>
              <c:numCache>
                <c:formatCode>General</c:formatCode>
                <c:ptCount val="8"/>
                <c:pt idx="0">
                  <c:v>3984</c:v>
                </c:pt>
                <c:pt idx="1">
                  <c:v>2785</c:v>
                </c:pt>
                <c:pt idx="2">
                  <c:v>2339</c:v>
                </c:pt>
                <c:pt idx="3">
                  <c:v>840</c:v>
                </c:pt>
                <c:pt idx="4">
                  <c:v>514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804608"/>
        <c:axId val="28806528"/>
      </c:barChart>
      <c:lineChart>
        <c:grouping val="standard"/>
        <c:varyColors val="0"/>
        <c:ser>
          <c:idx val="1"/>
          <c:order val="1"/>
          <c:tx>
            <c:strRef>
              <c:f>'Graafit lopullinen'!$C$11</c:f>
              <c:strCache>
                <c:ptCount val="1"/>
                <c:pt idx="0">
                  <c:v>lukumäärä</c:v>
                </c:pt>
              </c:strCache>
            </c:strRef>
          </c:tx>
          <c:spPr>
            <a:ln w="22225">
              <a:solidFill>
                <a:srgbClr val="FFFF00"/>
              </a:solidFill>
            </a:ln>
          </c:spPr>
          <c:marker>
            <c:symbol val="diamond"/>
            <c:size val="7"/>
            <c:spPr>
              <a:solidFill>
                <a:srgbClr val="FFFF00"/>
              </a:solidFill>
              <a:ln>
                <a:noFill/>
              </a:ln>
            </c:spPr>
          </c:marker>
          <c:cat>
            <c:strRef>
              <c:f>'Graafit lopullinen'!$A$12:$A$19</c:f>
              <c:strCache>
                <c:ptCount val="8"/>
                <c:pt idx="0">
                  <c:v>Kompetenssit</c:v>
                </c:pt>
                <c:pt idx="1">
                  <c:v>Perusturvallisuustekijät</c:v>
                </c:pt>
                <c:pt idx="2">
                  <c:v>Ulkoiset turvallisuustekijät</c:v>
                </c:pt>
                <c:pt idx="3">
                  <c:v>Tiedon saatavuus oikeaan aikaan</c:v>
                </c:pt>
                <c:pt idx="4">
                  <c:v>Toimintatavat (ja proseduurit) ja -kulttuuri</c:v>
                </c:pt>
                <c:pt idx="5">
                  <c:v>Operatiivisten rajoitusten tunteminen ja noudattaminen</c:v>
                </c:pt>
                <c:pt idx="6">
                  <c:v>Työntekijöiden toimintakunto</c:v>
                </c:pt>
                <c:pt idx="7">
                  <c:v>Toimintaympäristön laatu</c:v>
                </c:pt>
              </c:strCache>
            </c:strRef>
          </c:cat>
          <c:val>
            <c:numRef>
              <c:f>'Graafit lopullinen'!$C$12:$C$19</c:f>
              <c:numCache>
                <c:formatCode>General</c:formatCode>
                <c:ptCount val="8"/>
                <c:pt idx="0">
                  <c:v>91</c:v>
                </c:pt>
                <c:pt idx="1">
                  <c:v>25</c:v>
                </c:pt>
                <c:pt idx="2">
                  <c:v>81</c:v>
                </c:pt>
                <c:pt idx="3">
                  <c:v>7</c:v>
                </c:pt>
                <c:pt idx="4">
                  <c:v>48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809856"/>
        <c:axId val="28808320"/>
      </c:lineChart>
      <c:catAx>
        <c:axId val="28804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bg1"/>
                </a:solidFill>
              </a:defRPr>
            </a:pPr>
            <a:endParaRPr lang="fi-FI"/>
          </a:p>
        </c:txPr>
        <c:crossAx val="28806528"/>
        <c:crosses val="autoZero"/>
        <c:auto val="1"/>
        <c:lblAlgn val="ctr"/>
        <c:lblOffset val="100"/>
        <c:noMultiLvlLbl val="0"/>
      </c:catAx>
      <c:valAx>
        <c:axId val="288065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rgbClr val="92D050"/>
                </a:solidFill>
              </a:defRPr>
            </a:pPr>
            <a:endParaRPr lang="fi-FI"/>
          </a:p>
        </c:txPr>
        <c:crossAx val="28804608"/>
        <c:crosses val="autoZero"/>
        <c:crossBetween val="between"/>
      </c:valAx>
      <c:valAx>
        <c:axId val="2880832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rgbClr val="FFFF00"/>
                </a:solidFill>
              </a:defRPr>
            </a:pPr>
            <a:endParaRPr lang="fi-FI"/>
          </a:p>
        </c:txPr>
        <c:crossAx val="28809856"/>
        <c:crosses val="max"/>
        <c:crossBetween val="between"/>
      </c:valAx>
      <c:catAx>
        <c:axId val="288098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808320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80169997451263586"/>
          <c:y val="0.29190239546033347"/>
          <c:w val="0.18189988694066672"/>
          <c:h val="9.8131404202951814E-2"/>
        </c:manualLayout>
      </c:layout>
      <c:overlay val="0"/>
      <c:txPr>
        <a:bodyPr/>
        <a:lstStyle/>
        <a:p>
          <a:pPr>
            <a:defRPr sz="1000">
              <a:solidFill>
                <a:schemeClr val="bg1"/>
              </a:solidFill>
            </a:defRPr>
          </a:pPr>
          <a:endParaRPr lang="fi-FI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fi-FI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r>
              <a:rPr lang="en-US" sz="1200">
                <a:solidFill>
                  <a:schemeClr val="bg1"/>
                </a:solidFill>
              </a:rPr>
              <a:t>Kompetenssit</a:t>
            </a:r>
          </a:p>
        </c:rich>
      </c:tx>
      <c:layout>
        <c:manualLayout>
          <c:xMode val="edge"/>
          <c:yMode val="edge"/>
          <c:x val="0.32892298384436708"/>
          <c:y val="4.8501555382735255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'Graafit lopullinen'!$B$33</c:f>
              <c:strCache>
                <c:ptCount val="1"/>
                <c:pt idx="0">
                  <c:v>resilienssiarvo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'Graafit lopullinen'!$A$34:$A$43</c:f>
              <c:strCache>
                <c:ptCount val="10"/>
                <c:pt idx="0">
                  <c:v> Tilannetietoisuus (myös tilanteiden ennakointi)</c:v>
                </c:pt>
                <c:pt idx="1">
                  <c:v> Proseduurien ja tiedon soveltaminen</c:v>
                </c:pt>
                <c:pt idx="2">
                  <c:v> Satamamanöveeraus</c:v>
                </c:pt>
                <c:pt idx="3">
                  <c:v> Aluksen ohjaaminen käsin</c:v>
                </c:pt>
                <c:pt idx="4">
                  <c:v> Kommunikaatiotaidot</c:v>
                </c:pt>
                <c:pt idx="5">
                  <c:v> Ongelmanratkaisu ja päätöksenteko</c:v>
                </c:pt>
                <c:pt idx="6">
                  <c:v> Aluksen kulkureitin ja siihen liittyvän automaation/laitteiston hallinta</c:v>
                </c:pt>
                <c:pt idx="7">
                  <c:v> Tieto</c:v>
                </c:pt>
                <c:pt idx="8">
                  <c:v> Johtamiskyvyt ja yhteistyötaidot</c:v>
                </c:pt>
                <c:pt idx="9">
                  <c:v> Työkuorman hallinta</c:v>
                </c:pt>
              </c:strCache>
            </c:strRef>
          </c:cat>
          <c:val>
            <c:numRef>
              <c:f>'Graafit lopullinen'!$B$34:$B$43</c:f>
              <c:numCache>
                <c:formatCode>General</c:formatCode>
                <c:ptCount val="10"/>
                <c:pt idx="0">
                  <c:v>922</c:v>
                </c:pt>
                <c:pt idx="1">
                  <c:v>775</c:v>
                </c:pt>
                <c:pt idx="2">
                  <c:v>735</c:v>
                </c:pt>
                <c:pt idx="3">
                  <c:v>446</c:v>
                </c:pt>
                <c:pt idx="4">
                  <c:v>388</c:v>
                </c:pt>
                <c:pt idx="5">
                  <c:v>377</c:v>
                </c:pt>
                <c:pt idx="6">
                  <c:v>175</c:v>
                </c:pt>
                <c:pt idx="7">
                  <c:v>152</c:v>
                </c:pt>
                <c:pt idx="8">
                  <c:v>14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053312"/>
        <c:axId val="29055232"/>
      </c:barChart>
      <c:lineChart>
        <c:grouping val="standard"/>
        <c:varyColors val="0"/>
        <c:ser>
          <c:idx val="1"/>
          <c:order val="1"/>
          <c:tx>
            <c:strRef>
              <c:f>'Graafit lopullinen'!$C$33</c:f>
              <c:strCache>
                <c:ptCount val="1"/>
                <c:pt idx="0">
                  <c:v>lukumäärä</c:v>
                </c:pt>
              </c:strCache>
            </c:strRef>
          </c:tx>
          <c:spPr>
            <a:ln w="19050">
              <a:solidFill>
                <a:srgbClr val="FFFF00"/>
              </a:solidFill>
            </a:ln>
          </c:spPr>
          <c:marker>
            <c:symbol val="diamond"/>
            <c:size val="5"/>
            <c:spPr>
              <a:solidFill>
                <a:srgbClr val="FFFF00"/>
              </a:solidFill>
              <a:ln>
                <a:noFill/>
              </a:ln>
            </c:spPr>
          </c:marker>
          <c:cat>
            <c:strRef>
              <c:f>'Graafit lopullinen'!$A$34:$A$43</c:f>
              <c:strCache>
                <c:ptCount val="10"/>
                <c:pt idx="0">
                  <c:v> Tilannetietoisuus (myös tilanteiden ennakointi)</c:v>
                </c:pt>
                <c:pt idx="1">
                  <c:v> Proseduurien ja tiedon soveltaminen</c:v>
                </c:pt>
                <c:pt idx="2">
                  <c:v> Satamamanöveeraus</c:v>
                </c:pt>
                <c:pt idx="3">
                  <c:v> Aluksen ohjaaminen käsin</c:v>
                </c:pt>
                <c:pt idx="4">
                  <c:v> Kommunikaatiotaidot</c:v>
                </c:pt>
                <c:pt idx="5">
                  <c:v> Ongelmanratkaisu ja päätöksenteko</c:v>
                </c:pt>
                <c:pt idx="6">
                  <c:v> Aluksen kulkureitin ja siihen liittyvän automaation/laitteiston hallinta</c:v>
                </c:pt>
                <c:pt idx="7">
                  <c:v> Tieto</c:v>
                </c:pt>
                <c:pt idx="8">
                  <c:v> Johtamiskyvyt ja yhteistyötaidot</c:v>
                </c:pt>
                <c:pt idx="9">
                  <c:v> Työkuorman hallinta</c:v>
                </c:pt>
              </c:strCache>
            </c:strRef>
          </c:cat>
          <c:val>
            <c:numRef>
              <c:f>'Graafit lopullinen'!$C$34:$C$43</c:f>
              <c:numCache>
                <c:formatCode>General</c:formatCode>
                <c:ptCount val="10"/>
                <c:pt idx="0">
                  <c:v>17</c:v>
                </c:pt>
                <c:pt idx="1">
                  <c:v>13</c:v>
                </c:pt>
                <c:pt idx="2">
                  <c:v>16</c:v>
                </c:pt>
                <c:pt idx="3">
                  <c:v>9</c:v>
                </c:pt>
                <c:pt idx="4">
                  <c:v>7</c:v>
                </c:pt>
                <c:pt idx="5">
                  <c:v>10</c:v>
                </c:pt>
                <c:pt idx="6">
                  <c:v>5</c:v>
                </c:pt>
                <c:pt idx="7">
                  <c:v>12</c:v>
                </c:pt>
                <c:pt idx="8">
                  <c:v>2</c:v>
                </c:pt>
                <c:pt idx="9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062656"/>
        <c:axId val="29061120"/>
      </c:lineChart>
      <c:catAx>
        <c:axId val="29053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fi-FI"/>
          </a:p>
        </c:txPr>
        <c:crossAx val="29055232"/>
        <c:crosses val="autoZero"/>
        <c:auto val="1"/>
        <c:lblAlgn val="ctr"/>
        <c:lblOffset val="100"/>
        <c:noMultiLvlLbl val="0"/>
      </c:catAx>
      <c:valAx>
        <c:axId val="29055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solidFill>
                  <a:srgbClr val="519111"/>
                </a:solidFill>
              </a:defRPr>
            </a:pPr>
            <a:endParaRPr lang="fi-FI"/>
          </a:p>
        </c:txPr>
        <c:crossAx val="29053312"/>
        <c:crosses val="autoZero"/>
        <c:crossBetween val="between"/>
      </c:valAx>
      <c:valAx>
        <c:axId val="2906112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FFFF00"/>
                </a:solidFill>
              </a:defRPr>
            </a:pPr>
            <a:endParaRPr lang="fi-FI"/>
          </a:p>
        </c:txPr>
        <c:crossAx val="29062656"/>
        <c:crosses val="max"/>
        <c:crossBetween val="between"/>
      </c:valAx>
      <c:catAx>
        <c:axId val="290626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9061120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73634882869057083"/>
          <c:y val="0.3269025663815131"/>
          <c:w val="0.24160340230060656"/>
          <c:h val="0.1594635318297967"/>
        </c:manualLayout>
      </c:layout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fi-FI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v>Riski-indeksi</c:v>
          </c:tx>
          <c:spPr>
            <a:ln w="66675">
              <a:noFill/>
            </a:ln>
          </c:spPr>
          <c:marker>
            <c:spPr>
              <a:solidFill>
                <a:srgbClr val="92D050"/>
              </a:solidFill>
            </c:spPr>
          </c:marker>
          <c:dPt>
            <c:idx val="2"/>
            <c:marker>
              <c:spPr>
                <a:solidFill>
                  <a:srgbClr val="92D050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/>
                </a:sp3d>
              </c:spPr>
            </c:marker>
            <c:bubble3D val="0"/>
            <c:spPr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3"/>
            <c:marker>
              <c:spPr>
                <a:solidFill>
                  <a:srgbClr val="92D050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/>
                </a:sp3d>
              </c:spPr>
            </c:marker>
            <c:bubble3D val="0"/>
            <c:spPr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5"/>
            <c:marker>
              <c:spPr>
                <a:solidFill>
                  <a:srgbClr val="92D050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/>
                </a:sp3d>
              </c:spPr>
            </c:marker>
            <c:bubble3D val="0"/>
            <c:spPr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7"/>
            <c:marker>
              <c:spPr>
                <a:solidFill>
                  <a:srgbClr val="FFC000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/>
                </a:sp3d>
              </c:spPr>
            </c:marker>
            <c:bubble3D val="0"/>
            <c:spPr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8"/>
            <c:marker>
              <c:spPr>
                <a:solidFill>
                  <a:srgbClr val="FF0000"/>
                </a:solidFill>
              </c:spPr>
            </c:marker>
            <c:bubble3D val="0"/>
          </c:dPt>
          <c:dPt>
            <c:idx val="9"/>
            <c:marker>
              <c:spPr>
                <a:solidFill>
                  <a:srgbClr val="FF0000"/>
                </a:solidFill>
              </c:spPr>
            </c:marker>
            <c:bubble3D val="0"/>
          </c:dPt>
          <c:dPt>
            <c:idx val="10"/>
            <c:marker>
              <c:spPr>
                <a:solidFill>
                  <a:srgbClr val="FF0000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/>
                </a:sp3d>
              </c:spPr>
            </c:marker>
            <c:bubble3D val="0"/>
            <c:spPr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11"/>
            <c:marker>
              <c:spPr>
                <a:solidFill>
                  <a:srgbClr val="FF0000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/>
                </a:sp3d>
              </c:spPr>
            </c:marker>
            <c:bubble3D val="0"/>
            <c:spPr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12"/>
            <c:marker>
              <c:spPr>
                <a:solidFill>
                  <a:srgbClr val="FF0000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/>
                </a:sp3d>
              </c:spPr>
            </c:marker>
            <c:bubble3D val="0"/>
            <c:spPr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Company 1</a:t>
                    </a:r>
                    <a:endParaRPr lang="en-US"/>
                  </a:p>
                </c:rich>
              </c:tx>
              <c:dLblPos val="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6053181599141695E-2"/>
                  <c:y val="3.720877479286705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Company 2</a:t>
                    </a:r>
                    <a:endParaRPr lang="en-US"/>
                  </a:p>
                </c:rich>
              </c:tx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 b="0" i="0" u="none" strike="noStrike" baseline="0" smtClean="0">
                        <a:effectLst/>
                      </a:rPr>
                      <a:t>Company 3</a:t>
                    </a:r>
                    <a:endParaRPr lang="en-US"/>
                  </a:p>
                </c:rich>
              </c:tx>
              <c:dLblPos val="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4785809754146021E-2"/>
                  <c:y val="3.1854023579035697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0" i="0" u="none" strike="noStrike" baseline="0" smtClean="0">
                        <a:effectLst/>
                      </a:rPr>
                      <a:t>Company 4</a:t>
                    </a:r>
                    <a:endParaRPr lang="en-US"/>
                  </a:p>
                </c:rich>
              </c:tx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200" b="0" i="0" u="none" strike="noStrike" baseline="0" smtClean="0">
                        <a:effectLst/>
                      </a:rPr>
                      <a:t>Company 5</a:t>
                    </a:r>
                    <a:endParaRPr lang="en-US"/>
                  </a:p>
                </c:rich>
              </c:tx>
              <c:dLblPos val="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16928286159805062"/>
                  <c:y val="-8.3066105247002649E-3"/>
                </c:manualLayout>
              </c:layout>
              <c:tx>
                <c:rich>
                  <a:bodyPr/>
                  <a:lstStyle/>
                  <a:p>
                    <a:r>
                      <a:rPr lang="en-US" sz="1200" b="0" i="0" u="none" strike="noStrike" baseline="0" smtClean="0">
                        <a:effectLst/>
                      </a:rPr>
                      <a:t>Company 6</a:t>
                    </a:r>
                    <a:endParaRPr lang="en-US"/>
                  </a:p>
                </c:rich>
              </c:tx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7.5624778376854815E-2"/>
                  <c:y val="-3.5080366593857513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0" i="0" u="none" strike="noStrike" baseline="0" smtClean="0">
                        <a:effectLst/>
                      </a:rPr>
                      <a:t>Company 7</a:t>
                    </a:r>
                    <a:endParaRPr lang="en-US"/>
                  </a:p>
                </c:rich>
              </c:tx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200" b="0" i="0" u="none" strike="noStrike" baseline="0" smtClean="0">
                        <a:effectLst/>
                      </a:rPr>
                      <a:t>Company 8</a:t>
                    </a:r>
                    <a:endParaRPr lang="en-US"/>
                  </a:p>
                </c:rich>
              </c:tx>
              <c:dLblPos val="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z="1200" b="0" i="0" u="none" strike="noStrike" baseline="0" smtClean="0">
                        <a:effectLst/>
                      </a:rPr>
                      <a:t>Company 9</a:t>
                    </a:r>
                    <a:endParaRPr lang="en-US"/>
                  </a:p>
                </c:rich>
              </c:tx>
              <c:dLblPos val="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4.9609488652894963E-4"/>
                  <c:y val="-2.7448370395309239E-4"/>
                </c:manualLayout>
              </c:layout>
              <c:tx>
                <c:rich>
                  <a:bodyPr/>
                  <a:lstStyle/>
                  <a:p>
                    <a:r>
                      <a:rPr lang="en-US" sz="1200" b="0" i="0" u="none" strike="noStrike" baseline="0" smtClean="0">
                        <a:effectLst/>
                      </a:rPr>
                      <a:t>Company 10</a:t>
                    </a:r>
                    <a:endParaRPr lang="en-US"/>
                  </a:p>
                </c:rich>
              </c:tx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0.11772185892033883"/>
                  <c:y val="4.8348185578661312E-3"/>
                </c:manualLayout>
              </c:layout>
              <c:tx>
                <c:rich>
                  <a:bodyPr/>
                  <a:lstStyle/>
                  <a:p>
                    <a:r>
                      <a:rPr lang="en-US" sz="1200" b="0" i="0" u="none" strike="noStrike" baseline="0" smtClean="0">
                        <a:effectLst/>
                      </a:rPr>
                      <a:t>Company 11</a:t>
                    </a:r>
                    <a:endParaRPr lang="en-US"/>
                  </a:p>
                </c:rich>
              </c:tx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0.1390662505455339"/>
                  <c:y val="-3.0548855674908417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0" i="0" u="none" strike="noStrike" baseline="0" smtClean="0">
                        <a:effectLst/>
                      </a:rPr>
                      <a:t>Company 12</a:t>
                    </a:r>
                    <a:endParaRPr lang="en-US"/>
                  </a:p>
                </c:rich>
              </c:tx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1.7843930708102997E-2"/>
                  <c:y val="-4.1258358102571328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0" i="0" u="none" strike="noStrike" baseline="0" smtClean="0">
                        <a:effectLst/>
                      </a:rPr>
                      <a:t>Company 13</a:t>
                    </a:r>
                    <a:endParaRPr lang="en-US"/>
                  </a:p>
                </c:rich>
              </c:tx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fi-FI"/>
              </a:p>
            </c:txPr>
            <c:dLblPos val="t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strRef>
              <c:f>Kuvaaja!$A$2:$A$14</c:f>
              <c:strCache>
                <c:ptCount val="13"/>
                <c:pt idx="0">
                  <c:v>Destia</c:v>
                </c:pt>
                <c:pt idx="1">
                  <c:v>Neste Oil</c:v>
                </c:pt>
                <c:pt idx="2">
                  <c:v>Turun satama</c:v>
                </c:pt>
                <c:pt idx="3">
                  <c:v>Pieksämäen HVY</c:v>
                </c:pt>
                <c:pt idx="4">
                  <c:v>Stora Enso Oulu</c:v>
                </c:pt>
                <c:pt idx="5">
                  <c:v>Stora Enso Anjala</c:v>
                </c:pt>
                <c:pt idx="6">
                  <c:v>Tornio Works</c:v>
                </c:pt>
                <c:pt idx="7">
                  <c:v>Kokkolan satama</c:v>
                </c:pt>
                <c:pt idx="8">
                  <c:v>Komsor</c:v>
                </c:pt>
                <c:pt idx="9">
                  <c:v>Szepaniak</c:v>
                </c:pt>
                <c:pt idx="10">
                  <c:v>Ovako</c:v>
                </c:pt>
                <c:pt idx="11">
                  <c:v>Höyrymatkat 1900</c:v>
                </c:pt>
                <c:pt idx="12">
                  <c:v>Mondo Minerals</c:v>
                </c:pt>
              </c:strCache>
            </c:strRef>
          </c:xVal>
          <c:yVal>
            <c:numRef>
              <c:f>Kuvaaja!$B$2:$B$14</c:f>
              <c:numCache>
                <c:formatCode>General</c:formatCode>
                <c:ptCount val="13"/>
                <c:pt idx="0">
                  <c:v>200</c:v>
                </c:pt>
                <c:pt idx="1">
                  <c:v>360</c:v>
                </c:pt>
                <c:pt idx="2">
                  <c:v>420</c:v>
                </c:pt>
                <c:pt idx="3">
                  <c:v>485</c:v>
                </c:pt>
                <c:pt idx="4">
                  <c:v>1275</c:v>
                </c:pt>
                <c:pt idx="5">
                  <c:v>1815</c:v>
                </c:pt>
                <c:pt idx="6">
                  <c:v>1970</c:v>
                </c:pt>
                <c:pt idx="7">
                  <c:v>2395</c:v>
                </c:pt>
                <c:pt idx="8">
                  <c:v>3070</c:v>
                </c:pt>
                <c:pt idx="9">
                  <c:v>3080</c:v>
                </c:pt>
                <c:pt idx="10">
                  <c:v>3975</c:v>
                </c:pt>
                <c:pt idx="11">
                  <c:v>4105</c:v>
                </c:pt>
                <c:pt idx="12">
                  <c:v>4255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061504"/>
        <c:axId val="119075584"/>
      </c:scatterChart>
      <c:valAx>
        <c:axId val="119061504"/>
        <c:scaling>
          <c:orientation val="minMax"/>
        </c:scaling>
        <c:delete val="0"/>
        <c:axPos val="b"/>
        <c:minorGridlines>
          <c:spPr>
            <a:ln>
              <a:solidFill>
                <a:schemeClr val="accent1">
                  <a:alpha val="10000"/>
                </a:schemeClr>
              </a:solidFill>
            </a:ln>
          </c:spPr>
        </c:minorGridlines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fi-FI"/>
          </a:p>
        </c:txPr>
        <c:crossAx val="119075584"/>
        <c:crosses val="autoZero"/>
        <c:crossBetween val="midCat"/>
      </c:valAx>
      <c:valAx>
        <c:axId val="119075584"/>
        <c:scaling>
          <c:orientation val="minMax"/>
          <c:max val="4500"/>
        </c:scaling>
        <c:delete val="0"/>
        <c:axPos val="l"/>
        <c:majorGridlines/>
        <c:minorGridlines>
          <c:spPr>
            <a:ln>
              <a:solidFill>
                <a:schemeClr val="accent1">
                  <a:alpha val="16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fi-FI" sz="1600" smtClean="0"/>
                  <a:t>Risk index</a:t>
                </a:r>
                <a:endParaRPr lang="fi-FI" sz="160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fi-FI"/>
          </a:p>
        </c:txPr>
        <c:crossAx val="119061504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B60B0C-54FA-427B-A10E-EAA4F4C37D85}" type="doc">
      <dgm:prSet loTypeId="urn:microsoft.com/office/officeart/2005/8/layout/equation2" loCatId="process" qsTypeId="urn:microsoft.com/office/officeart/2005/8/quickstyle/simple1" qsCatId="simple" csTypeId="urn:microsoft.com/office/officeart/2005/8/colors/colorful1" csCatId="colorful" phldr="1"/>
      <dgm:spPr/>
    </dgm:pt>
    <dgm:pt modelId="{1C44A675-D23C-4D4C-8749-B10B23251D98}">
      <dgm:prSet phldrT="[Teksti]" custT="1"/>
      <dgm:spPr/>
      <dgm:t>
        <a:bodyPr/>
        <a:lstStyle/>
        <a:p>
          <a:r>
            <a:rPr lang="fi-FI" sz="1000" dirty="0" err="1" smtClean="0"/>
            <a:t>Vulnera-</a:t>
          </a:r>
          <a:endParaRPr lang="fi-FI" sz="1000" dirty="0" smtClean="0"/>
        </a:p>
        <a:p>
          <a:r>
            <a:rPr lang="fi-FI" sz="1000" dirty="0" err="1" smtClean="0"/>
            <a:t>bility</a:t>
          </a:r>
          <a:r>
            <a:rPr lang="fi-FI" sz="1000" dirty="0" smtClean="0"/>
            <a:t>/</a:t>
          </a:r>
        </a:p>
        <a:p>
          <a:r>
            <a:rPr lang="fi-FI" sz="1000" dirty="0" err="1" smtClean="0"/>
            <a:t>Exposure</a:t>
          </a:r>
          <a:endParaRPr lang="fi-FI" sz="1000" dirty="0" smtClean="0"/>
        </a:p>
      </dgm:t>
    </dgm:pt>
    <dgm:pt modelId="{C21D0AC2-895F-407F-B543-F8CC2354C614}" type="parTrans" cxnId="{3431F811-851A-443D-9A86-4F9A83B5B53E}">
      <dgm:prSet/>
      <dgm:spPr/>
      <dgm:t>
        <a:bodyPr/>
        <a:lstStyle/>
        <a:p>
          <a:endParaRPr lang="fi-FI"/>
        </a:p>
      </dgm:t>
    </dgm:pt>
    <dgm:pt modelId="{AABCA2BA-EC44-4B1F-B3B9-78C91F9D2B4C}" type="sibTrans" cxnId="{3431F811-851A-443D-9A86-4F9A83B5B53E}">
      <dgm:prSet/>
      <dgm:spPr/>
      <dgm:t>
        <a:bodyPr/>
        <a:lstStyle/>
        <a:p>
          <a:endParaRPr lang="fi-FI"/>
        </a:p>
      </dgm:t>
    </dgm:pt>
    <dgm:pt modelId="{63059E7D-8566-41FA-A6C0-E409F7942577}">
      <dgm:prSet phldrT="[Teksti]" custT="1"/>
      <dgm:spPr/>
      <dgm:t>
        <a:bodyPr/>
        <a:lstStyle/>
        <a:p>
          <a:r>
            <a:rPr lang="fi-FI" sz="1000" dirty="0" err="1" smtClean="0"/>
            <a:t>Severity</a:t>
          </a:r>
          <a:endParaRPr lang="fi-FI" sz="1000" dirty="0"/>
        </a:p>
      </dgm:t>
    </dgm:pt>
    <dgm:pt modelId="{91FEFB10-E5BA-4324-AEE7-CD780D0E61D8}" type="parTrans" cxnId="{E60CE99D-A388-4851-8026-29C004CED641}">
      <dgm:prSet/>
      <dgm:spPr/>
      <dgm:t>
        <a:bodyPr/>
        <a:lstStyle/>
        <a:p>
          <a:endParaRPr lang="fi-FI"/>
        </a:p>
      </dgm:t>
    </dgm:pt>
    <dgm:pt modelId="{07E39A9F-0E5D-4E47-9A0E-56D6DF2DEDA6}" type="sibTrans" cxnId="{E60CE99D-A388-4851-8026-29C004CED641}">
      <dgm:prSet/>
      <dgm:spPr/>
      <dgm:t>
        <a:bodyPr/>
        <a:lstStyle/>
        <a:p>
          <a:endParaRPr lang="fi-FI"/>
        </a:p>
      </dgm:t>
    </dgm:pt>
    <dgm:pt modelId="{16B2CE7B-5B08-49EF-9868-E99715C8536C}">
      <dgm:prSet phldrT="[Teksti]"/>
      <dgm:spPr/>
      <dgm:t>
        <a:bodyPr/>
        <a:lstStyle/>
        <a:p>
          <a:r>
            <a:rPr lang="fi-FI" dirty="0" smtClean="0"/>
            <a:t>RISKS</a:t>
          </a:r>
          <a:endParaRPr lang="fi-FI" dirty="0"/>
        </a:p>
      </dgm:t>
    </dgm:pt>
    <dgm:pt modelId="{217E6D5A-C5E0-4A28-9395-52643B3C709B}" type="parTrans" cxnId="{70098F2A-2E95-4A00-8AD4-A21F90173BF8}">
      <dgm:prSet/>
      <dgm:spPr/>
      <dgm:t>
        <a:bodyPr/>
        <a:lstStyle/>
        <a:p>
          <a:endParaRPr lang="fi-FI"/>
        </a:p>
      </dgm:t>
    </dgm:pt>
    <dgm:pt modelId="{6CDF938D-A0DD-4D84-B0C3-8A9CB713D01D}" type="sibTrans" cxnId="{70098F2A-2E95-4A00-8AD4-A21F90173BF8}">
      <dgm:prSet/>
      <dgm:spPr/>
      <dgm:t>
        <a:bodyPr/>
        <a:lstStyle/>
        <a:p>
          <a:endParaRPr lang="fi-FI"/>
        </a:p>
      </dgm:t>
    </dgm:pt>
    <dgm:pt modelId="{4A93021A-3036-4BB6-930D-49BA5AEAE4DA}">
      <dgm:prSet custT="1"/>
      <dgm:spPr/>
      <dgm:t>
        <a:bodyPr/>
        <a:lstStyle/>
        <a:p>
          <a:r>
            <a:rPr lang="fi-FI" sz="1000" dirty="0" err="1" smtClean="0"/>
            <a:t>Probility</a:t>
          </a:r>
          <a:endParaRPr lang="fi-FI" sz="1000" dirty="0"/>
        </a:p>
      </dgm:t>
    </dgm:pt>
    <dgm:pt modelId="{A2F4460A-9DDC-4416-ABFE-167F6EFE5A6C}" type="parTrans" cxnId="{D7452211-11D9-4C7F-95D3-37F049A9CFE2}">
      <dgm:prSet/>
      <dgm:spPr/>
      <dgm:t>
        <a:bodyPr/>
        <a:lstStyle/>
        <a:p>
          <a:endParaRPr lang="fi-FI"/>
        </a:p>
      </dgm:t>
    </dgm:pt>
    <dgm:pt modelId="{5187D05A-FEF1-4421-A441-1320282C6955}" type="sibTrans" cxnId="{D7452211-11D9-4C7F-95D3-37F049A9CFE2}">
      <dgm:prSet/>
      <dgm:spPr/>
      <dgm:t>
        <a:bodyPr/>
        <a:lstStyle/>
        <a:p>
          <a:endParaRPr lang="fi-FI"/>
        </a:p>
      </dgm:t>
    </dgm:pt>
    <dgm:pt modelId="{1AB55D66-501E-4C05-B1CC-F821D3E6A7F5}" type="pres">
      <dgm:prSet presAssocID="{5FB60B0C-54FA-427B-A10E-EAA4F4C37D85}" presName="Name0" presStyleCnt="0">
        <dgm:presLayoutVars>
          <dgm:dir/>
          <dgm:resizeHandles val="exact"/>
        </dgm:presLayoutVars>
      </dgm:prSet>
      <dgm:spPr/>
    </dgm:pt>
    <dgm:pt modelId="{B9871AE3-2816-477A-AF77-61523E9D76CC}" type="pres">
      <dgm:prSet presAssocID="{5FB60B0C-54FA-427B-A10E-EAA4F4C37D85}" presName="vNodes" presStyleCnt="0"/>
      <dgm:spPr/>
    </dgm:pt>
    <dgm:pt modelId="{096F1270-06D2-4645-A1B3-167FE70674F9}" type="pres">
      <dgm:prSet presAssocID="{1C44A675-D23C-4D4C-8749-B10B23251D98}" presName="node" presStyleLbl="node1" presStyleIdx="0" presStyleCnt="4" custScaleX="227383" custScaleY="182422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4AAADEC4-A35F-4E7E-8A0A-7AFB3ADECFF3}" type="pres">
      <dgm:prSet presAssocID="{AABCA2BA-EC44-4B1F-B3B9-78C91F9D2B4C}" presName="spacerT" presStyleCnt="0"/>
      <dgm:spPr/>
    </dgm:pt>
    <dgm:pt modelId="{78492417-539D-41B0-8442-7846E7A73E3F}" type="pres">
      <dgm:prSet presAssocID="{AABCA2BA-EC44-4B1F-B3B9-78C91F9D2B4C}" presName="sibTrans" presStyleLbl="sibTrans2D1" presStyleIdx="0" presStyleCnt="3"/>
      <dgm:spPr/>
      <dgm:t>
        <a:bodyPr/>
        <a:lstStyle/>
        <a:p>
          <a:endParaRPr lang="fi-FI"/>
        </a:p>
      </dgm:t>
    </dgm:pt>
    <dgm:pt modelId="{8D79A4CD-6B51-4A6A-866F-E50A1902E1A9}" type="pres">
      <dgm:prSet presAssocID="{AABCA2BA-EC44-4B1F-B3B9-78C91F9D2B4C}" presName="spacerB" presStyleCnt="0"/>
      <dgm:spPr/>
    </dgm:pt>
    <dgm:pt modelId="{47D22CB5-F620-45A7-9B83-466E0C36FE32}" type="pres">
      <dgm:prSet presAssocID="{63059E7D-8566-41FA-A6C0-E409F7942577}" presName="node" presStyleLbl="node1" presStyleIdx="1" presStyleCnt="4" custScaleX="227383" custScaleY="182422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0DC205A1-3247-479D-A200-F592BA2EBF4C}" type="pres">
      <dgm:prSet presAssocID="{07E39A9F-0E5D-4E47-9A0E-56D6DF2DEDA6}" presName="spacerT" presStyleCnt="0"/>
      <dgm:spPr/>
    </dgm:pt>
    <dgm:pt modelId="{F54BA111-4314-46AF-9591-0681B5BC9BBB}" type="pres">
      <dgm:prSet presAssocID="{07E39A9F-0E5D-4E47-9A0E-56D6DF2DEDA6}" presName="sibTrans" presStyleLbl="sibTrans2D1" presStyleIdx="1" presStyleCnt="3"/>
      <dgm:spPr/>
      <dgm:t>
        <a:bodyPr/>
        <a:lstStyle/>
        <a:p>
          <a:endParaRPr lang="fi-FI"/>
        </a:p>
      </dgm:t>
    </dgm:pt>
    <dgm:pt modelId="{C7379E10-6378-47B5-ACD3-109ACAD75216}" type="pres">
      <dgm:prSet presAssocID="{07E39A9F-0E5D-4E47-9A0E-56D6DF2DEDA6}" presName="spacerB" presStyleCnt="0"/>
      <dgm:spPr/>
    </dgm:pt>
    <dgm:pt modelId="{6E0E3A90-B816-4488-A50D-CFE74529044A}" type="pres">
      <dgm:prSet presAssocID="{4A93021A-3036-4BB6-930D-49BA5AEAE4DA}" presName="node" presStyleLbl="node1" presStyleIdx="2" presStyleCnt="4" custScaleX="227383" custScaleY="182422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E300DA95-BE72-4468-AA88-E0B7B3B346B5}" type="pres">
      <dgm:prSet presAssocID="{5FB60B0C-54FA-427B-A10E-EAA4F4C37D85}" presName="sibTransLast" presStyleLbl="sibTrans2D1" presStyleIdx="2" presStyleCnt="3"/>
      <dgm:spPr/>
      <dgm:t>
        <a:bodyPr/>
        <a:lstStyle/>
        <a:p>
          <a:endParaRPr lang="fi-FI"/>
        </a:p>
      </dgm:t>
    </dgm:pt>
    <dgm:pt modelId="{4DB677A6-4ABC-42E0-B040-C28FFBBD2333}" type="pres">
      <dgm:prSet presAssocID="{5FB60B0C-54FA-427B-A10E-EAA4F4C37D85}" presName="connectorText" presStyleLbl="sibTrans2D1" presStyleIdx="2" presStyleCnt="3"/>
      <dgm:spPr/>
      <dgm:t>
        <a:bodyPr/>
        <a:lstStyle/>
        <a:p>
          <a:endParaRPr lang="fi-FI"/>
        </a:p>
      </dgm:t>
    </dgm:pt>
    <dgm:pt modelId="{A4F57664-3A96-4006-9582-205CB231E13E}" type="pres">
      <dgm:prSet presAssocID="{5FB60B0C-54FA-427B-A10E-EAA4F4C37D85}" presName="lastNode" presStyleLbl="node1" presStyleIdx="3" presStyleCnt="4" custScaleX="158397" custScaleY="159340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</dgm:ptLst>
  <dgm:cxnLst>
    <dgm:cxn modelId="{C262E376-D200-496F-BF94-CD953F2B06C0}" type="presOf" srcId="{63059E7D-8566-41FA-A6C0-E409F7942577}" destId="{47D22CB5-F620-45A7-9B83-466E0C36FE32}" srcOrd="0" destOrd="0" presId="urn:microsoft.com/office/officeart/2005/8/layout/equation2"/>
    <dgm:cxn modelId="{E3251F3A-B3A8-49C1-8057-1734F80B190B}" type="presOf" srcId="{1C44A675-D23C-4D4C-8749-B10B23251D98}" destId="{096F1270-06D2-4645-A1B3-167FE70674F9}" srcOrd="0" destOrd="0" presId="urn:microsoft.com/office/officeart/2005/8/layout/equation2"/>
    <dgm:cxn modelId="{E60CE99D-A388-4851-8026-29C004CED641}" srcId="{5FB60B0C-54FA-427B-A10E-EAA4F4C37D85}" destId="{63059E7D-8566-41FA-A6C0-E409F7942577}" srcOrd="1" destOrd="0" parTransId="{91FEFB10-E5BA-4324-AEE7-CD780D0E61D8}" sibTransId="{07E39A9F-0E5D-4E47-9A0E-56D6DF2DEDA6}"/>
    <dgm:cxn modelId="{1B07288B-166A-4432-9D0C-C6AAAAD9E9DA}" type="presOf" srcId="{AABCA2BA-EC44-4B1F-B3B9-78C91F9D2B4C}" destId="{78492417-539D-41B0-8442-7846E7A73E3F}" srcOrd="0" destOrd="0" presId="urn:microsoft.com/office/officeart/2005/8/layout/equation2"/>
    <dgm:cxn modelId="{26D52B93-35CB-4452-B505-289243B3F936}" type="presOf" srcId="{5187D05A-FEF1-4421-A441-1320282C6955}" destId="{4DB677A6-4ABC-42E0-B040-C28FFBBD2333}" srcOrd="1" destOrd="0" presId="urn:microsoft.com/office/officeart/2005/8/layout/equation2"/>
    <dgm:cxn modelId="{39750B5B-0E36-4274-B2B6-A14E4E2DE686}" type="presOf" srcId="{4A93021A-3036-4BB6-930D-49BA5AEAE4DA}" destId="{6E0E3A90-B816-4488-A50D-CFE74529044A}" srcOrd="0" destOrd="0" presId="urn:microsoft.com/office/officeart/2005/8/layout/equation2"/>
    <dgm:cxn modelId="{6DC4428A-7639-4D0E-A604-BDBB31FE1E4A}" type="presOf" srcId="{07E39A9F-0E5D-4E47-9A0E-56D6DF2DEDA6}" destId="{F54BA111-4314-46AF-9591-0681B5BC9BBB}" srcOrd="0" destOrd="0" presId="urn:microsoft.com/office/officeart/2005/8/layout/equation2"/>
    <dgm:cxn modelId="{D7452211-11D9-4C7F-95D3-37F049A9CFE2}" srcId="{5FB60B0C-54FA-427B-A10E-EAA4F4C37D85}" destId="{4A93021A-3036-4BB6-930D-49BA5AEAE4DA}" srcOrd="2" destOrd="0" parTransId="{A2F4460A-9DDC-4416-ABFE-167F6EFE5A6C}" sibTransId="{5187D05A-FEF1-4421-A441-1320282C6955}"/>
    <dgm:cxn modelId="{70098F2A-2E95-4A00-8AD4-A21F90173BF8}" srcId="{5FB60B0C-54FA-427B-A10E-EAA4F4C37D85}" destId="{16B2CE7B-5B08-49EF-9868-E99715C8536C}" srcOrd="3" destOrd="0" parTransId="{217E6D5A-C5E0-4A28-9395-52643B3C709B}" sibTransId="{6CDF938D-A0DD-4D84-B0C3-8A9CB713D01D}"/>
    <dgm:cxn modelId="{3431F811-851A-443D-9A86-4F9A83B5B53E}" srcId="{5FB60B0C-54FA-427B-A10E-EAA4F4C37D85}" destId="{1C44A675-D23C-4D4C-8749-B10B23251D98}" srcOrd="0" destOrd="0" parTransId="{C21D0AC2-895F-407F-B543-F8CC2354C614}" sibTransId="{AABCA2BA-EC44-4B1F-B3B9-78C91F9D2B4C}"/>
    <dgm:cxn modelId="{6F96F536-0602-42F9-99A3-13E204202C36}" type="presOf" srcId="{5187D05A-FEF1-4421-A441-1320282C6955}" destId="{E300DA95-BE72-4468-AA88-E0B7B3B346B5}" srcOrd="0" destOrd="0" presId="urn:microsoft.com/office/officeart/2005/8/layout/equation2"/>
    <dgm:cxn modelId="{69437E3E-B4E8-4FC2-93A8-6EC9BC9F5C6A}" type="presOf" srcId="{16B2CE7B-5B08-49EF-9868-E99715C8536C}" destId="{A4F57664-3A96-4006-9582-205CB231E13E}" srcOrd="0" destOrd="0" presId="urn:microsoft.com/office/officeart/2005/8/layout/equation2"/>
    <dgm:cxn modelId="{208ECD99-1D3A-4D53-A2BF-2F84E2BB1D96}" type="presOf" srcId="{5FB60B0C-54FA-427B-A10E-EAA4F4C37D85}" destId="{1AB55D66-501E-4C05-B1CC-F821D3E6A7F5}" srcOrd="0" destOrd="0" presId="urn:microsoft.com/office/officeart/2005/8/layout/equation2"/>
    <dgm:cxn modelId="{86DCC985-FCFF-4CE3-AFDF-EA8CC67D560B}" type="presParOf" srcId="{1AB55D66-501E-4C05-B1CC-F821D3E6A7F5}" destId="{B9871AE3-2816-477A-AF77-61523E9D76CC}" srcOrd="0" destOrd="0" presId="urn:microsoft.com/office/officeart/2005/8/layout/equation2"/>
    <dgm:cxn modelId="{38B798F2-33FA-41EC-84EF-063EB218B12C}" type="presParOf" srcId="{B9871AE3-2816-477A-AF77-61523E9D76CC}" destId="{096F1270-06D2-4645-A1B3-167FE70674F9}" srcOrd="0" destOrd="0" presId="urn:microsoft.com/office/officeart/2005/8/layout/equation2"/>
    <dgm:cxn modelId="{AC570CC2-599B-40C6-A1C2-8CD51C8E9476}" type="presParOf" srcId="{B9871AE3-2816-477A-AF77-61523E9D76CC}" destId="{4AAADEC4-A35F-4E7E-8A0A-7AFB3ADECFF3}" srcOrd="1" destOrd="0" presId="urn:microsoft.com/office/officeart/2005/8/layout/equation2"/>
    <dgm:cxn modelId="{6B6C00CA-FC90-4F99-BDA2-FC9605A3D935}" type="presParOf" srcId="{B9871AE3-2816-477A-AF77-61523E9D76CC}" destId="{78492417-539D-41B0-8442-7846E7A73E3F}" srcOrd="2" destOrd="0" presId="urn:microsoft.com/office/officeart/2005/8/layout/equation2"/>
    <dgm:cxn modelId="{552ED145-D044-4650-8ABA-3CB641E58EFA}" type="presParOf" srcId="{B9871AE3-2816-477A-AF77-61523E9D76CC}" destId="{8D79A4CD-6B51-4A6A-866F-E50A1902E1A9}" srcOrd="3" destOrd="0" presId="urn:microsoft.com/office/officeart/2005/8/layout/equation2"/>
    <dgm:cxn modelId="{54EBBADC-E04E-4CEC-A0F9-77812248CCFF}" type="presParOf" srcId="{B9871AE3-2816-477A-AF77-61523E9D76CC}" destId="{47D22CB5-F620-45A7-9B83-466E0C36FE32}" srcOrd="4" destOrd="0" presId="urn:microsoft.com/office/officeart/2005/8/layout/equation2"/>
    <dgm:cxn modelId="{F41D5436-5150-4548-9D10-7A9A068DF785}" type="presParOf" srcId="{B9871AE3-2816-477A-AF77-61523E9D76CC}" destId="{0DC205A1-3247-479D-A200-F592BA2EBF4C}" srcOrd="5" destOrd="0" presId="urn:microsoft.com/office/officeart/2005/8/layout/equation2"/>
    <dgm:cxn modelId="{472085C6-6D90-4C3A-8245-B129F74DB6A2}" type="presParOf" srcId="{B9871AE3-2816-477A-AF77-61523E9D76CC}" destId="{F54BA111-4314-46AF-9591-0681B5BC9BBB}" srcOrd="6" destOrd="0" presId="urn:microsoft.com/office/officeart/2005/8/layout/equation2"/>
    <dgm:cxn modelId="{C06AF393-26CA-44C9-BADD-DDF728397887}" type="presParOf" srcId="{B9871AE3-2816-477A-AF77-61523E9D76CC}" destId="{C7379E10-6378-47B5-ACD3-109ACAD75216}" srcOrd="7" destOrd="0" presId="urn:microsoft.com/office/officeart/2005/8/layout/equation2"/>
    <dgm:cxn modelId="{EF71CD1F-6718-44AC-99E0-A57B741A2364}" type="presParOf" srcId="{B9871AE3-2816-477A-AF77-61523E9D76CC}" destId="{6E0E3A90-B816-4488-A50D-CFE74529044A}" srcOrd="8" destOrd="0" presId="urn:microsoft.com/office/officeart/2005/8/layout/equation2"/>
    <dgm:cxn modelId="{7EF30DDC-88F8-4EA8-9023-6A764977AAED}" type="presParOf" srcId="{1AB55D66-501E-4C05-B1CC-F821D3E6A7F5}" destId="{E300DA95-BE72-4468-AA88-E0B7B3B346B5}" srcOrd="1" destOrd="0" presId="urn:microsoft.com/office/officeart/2005/8/layout/equation2"/>
    <dgm:cxn modelId="{073D4DA6-3B1D-419A-8D05-BB8713FE110C}" type="presParOf" srcId="{E300DA95-BE72-4468-AA88-E0B7B3B346B5}" destId="{4DB677A6-4ABC-42E0-B040-C28FFBBD2333}" srcOrd="0" destOrd="0" presId="urn:microsoft.com/office/officeart/2005/8/layout/equation2"/>
    <dgm:cxn modelId="{D7BFDCC1-0598-418F-B654-B80983AF90D5}" type="presParOf" srcId="{1AB55D66-501E-4C05-B1CC-F821D3E6A7F5}" destId="{A4F57664-3A96-4006-9582-205CB231E13E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6ACFC3-DC56-4F9B-96B9-DB62BBDA962F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1_2" csCatId="accent1" phldr="1"/>
      <dgm:spPr/>
    </dgm:pt>
    <dgm:pt modelId="{0F9C49D6-A82B-43CB-BF9A-2BD73295FA13}">
      <dgm:prSet phldrT="[Teksti]" custT="1"/>
      <dgm:spPr/>
      <dgm:t>
        <a:bodyPr/>
        <a:lstStyle/>
        <a:p>
          <a:r>
            <a:rPr lang="fi-FI" sz="2000" dirty="0" err="1" smtClean="0"/>
            <a:t>Threads</a:t>
          </a:r>
          <a:endParaRPr lang="fi-FI" sz="2000" dirty="0"/>
        </a:p>
      </dgm:t>
    </dgm:pt>
    <dgm:pt modelId="{F4A686C0-23C1-4932-8FFA-3B913CB634AF}" type="parTrans" cxnId="{1145EFC2-77DB-4DD8-AA83-99B3C445E035}">
      <dgm:prSet/>
      <dgm:spPr/>
      <dgm:t>
        <a:bodyPr/>
        <a:lstStyle/>
        <a:p>
          <a:endParaRPr lang="fi-FI"/>
        </a:p>
      </dgm:t>
    </dgm:pt>
    <dgm:pt modelId="{0E31F5BD-6FE4-47BC-B871-C6C1FB3D832A}" type="sibTrans" cxnId="{1145EFC2-77DB-4DD8-AA83-99B3C445E035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  <dgm:t>
        <a:bodyPr/>
        <a:lstStyle/>
        <a:p>
          <a:endParaRPr lang="fi-FI"/>
        </a:p>
      </dgm:t>
      <dgm:extLst>
        <a:ext uri="{E40237B7-FDA0-4F09-8148-C483321AD2D9}">
          <dgm14:cNvPr xmlns:dgm14="http://schemas.microsoft.com/office/drawing/2010/diagram" id="0" name="" descr="C:\Users\auterov\AppData\Local\Microsoft\Windows\Temporary Internet Files\Content.IE5\WM4BAVSO\Sea_monster_by_Shamare[1].png"/>
        </a:ext>
      </dgm:extLst>
    </dgm:pt>
    <dgm:pt modelId="{D579AB26-8E78-4106-BCA7-96BB7A7E4F5E}" type="pres">
      <dgm:prSet presAssocID="{026ACFC3-DC56-4F9B-96B9-DB62BBDA962F}" presName="Name0" presStyleCnt="0">
        <dgm:presLayoutVars>
          <dgm:chMax val="8"/>
          <dgm:chPref val="8"/>
          <dgm:dir/>
        </dgm:presLayoutVars>
      </dgm:prSet>
      <dgm:spPr/>
    </dgm:pt>
    <dgm:pt modelId="{D73F8E64-3741-42A1-B985-1E34BB5D4CB8}" type="pres">
      <dgm:prSet presAssocID="{0F9C49D6-A82B-43CB-BF9A-2BD73295FA13}" presName="parent_text_1" presStyleLbl="revTx" presStyleIdx="0" presStyleCnt="1" custLinFactNeighborX="25647" custLinFactNeighborY="-54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2EB7CBA7-146B-4095-87EB-C8B576A2F563}" type="pres">
      <dgm:prSet presAssocID="{0F9C49D6-A82B-43CB-BF9A-2BD73295FA13}" presName="image_accent_1" presStyleCnt="0"/>
      <dgm:spPr/>
    </dgm:pt>
    <dgm:pt modelId="{0D8ACB2E-99E8-48E7-B17F-9F7348D1936E}" type="pres">
      <dgm:prSet presAssocID="{0F9C49D6-A82B-43CB-BF9A-2BD73295FA13}" presName="imageAccentRepeatNode" presStyleLbl="alignNode1" presStyleIdx="0" presStyleCnt="2"/>
      <dgm:spPr/>
    </dgm:pt>
    <dgm:pt modelId="{DA279433-E74E-4B4C-B118-6E43C9D27AE1}" type="pres">
      <dgm:prSet presAssocID="{0F9C49D6-A82B-43CB-BF9A-2BD73295FA13}" presName="accent_1" presStyleLbl="alignNode1" presStyleIdx="1" presStyleCnt="2"/>
      <dgm:spPr/>
    </dgm:pt>
    <dgm:pt modelId="{1202D922-BCF3-4FE3-8631-ED33C55E42A3}" type="pres">
      <dgm:prSet presAssocID="{0E31F5BD-6FE4-47BC-B871-C6C1FB3D832A}" presName="image_1" presStyleCnt="0"/>
      <dgm:spPr/>
    </dgm:pt>
    <dgm:pt modelId="{1C5F75C4-1CAC-4CEF-97E4-D90AE5899D34}" type="pres">
      <dgm:prSet presAssocID="{0E31F5BD-6FE4-47BC-B871-C6C1FB3D832A}" presName="imageRepeatNode" presStyleLbl="fgImgPlace1" presStyleIdx="0" presStyleCnt="1"/>
      <dgm:spPr/>
      <dgm:t>
        <a:bodyPr/>
        <a:lstStyle/>
        <a:p>
          <a:endParaRPr lang="fi-FI"/>
        </a:p>
      </dgm:t>
    </dgm:pt>
  </dgm:ptLst>
  <dgm:cxnLst>
    <dgm:cxn modelId="{FA33DA99-61D6-4597-82D3-14B8E47781E2}" type="presOf" srcId="{026ACFC3-DC56-4F9B-96B9-DB62BBDA962F}" destId="{D579AB26-8E78-4106-BCA7-96BB7A7E4F5E}" srcOrd="0" destOrd="0" presId="urn:microsoft.com/office/officeart/2008/layout/BubblePictureList"/>
    <dgm:cxn modelId="{BFA713B1-9714-49AA-9DF6-553C2638B5A3}" type="presOf" srcId="{0E31F5BD-6FE4-47BC-B871-C6C1FB3D832A}" destId="{1C5F75C4-1CAC-4CEF-97E4-D90AE5899D34}" srcOrd="0" destOrd="0" presId="urn:microsoft.com/office/officeart/2008/layout/BubblePictureList"/>
    <dgm:cxn modelId="{1145EFC2-77DB-4DD8-AA83-99B3C445E035}" srcId="{026ACFC3-DC56-4F9B-96B9-DB62BBDA962F}" destId="{0F9C49D6-A82B-43CB-BF9A-2BD73295FA13}" srcOrd="0" destOrd="0" parTransId="{F4A686C0-23C1-4932-8FFA-3B913CB634AF}" sibTransId="{0E31F5BD-6FE4-47BC-B871-C6C1FB3D832A}"/>
    <dgm:cxn modelId="{2567648B-4201-4984-ADE1-FFE010F377F3}" type="presOf" srcId="{0F9C49D6-A82B-43CB-BF9A-2BD73295FA13}" destId="{D73F8E64-3741-42A1-B985-1E34BB5D4CB8}" srcOrd="0" destOrd="0" presId="urn:microsoft.com/office/officeart/2008/layout/BubblePictureList"/>
    <dgm:cxn modelId="{822835FB-8416-4C84-8FD3-8AD02C65E3ED}" type="presParOf" srcId="{D579AB26-8E78-4106-BCA7-96BB7A7E4F5E}" destId="{D73F8E64-3741-42A1-B985-1E34BB5D4CB8}" srcOrd="0" destOrd="0" presId="urn:microsoft.com/office/officeart/2008/layout/BubblePictureList"/>
    <dgm:cxn modelId="{29339B20-DB31-4B15-B4B9-C74F7BE87590}" type="presParOf" srcId="{D579AB26-8E78-4106-BCA7-96BB7A7E4F5E}" destId="{2EB7CBA7-146B-4095-87EB-C8B576A2F563}" srcOrd="1" destOrd="0" presId="urn:microsoft.com/office/officeart/2008/layout/BubblePictureList"/>
    <dgm:cxn modelId="{DE4CCCE8-A0FD-4DFC-9226-9C82BFA0B7E2}" type="presParOf" srcId="{2EB7CBA7-146B-4095-87EB-C8B576A2F563}" destId="{0D8ACB2E-99E8-48E7-B17F-9F7348D1936E}" srcOrd="0" destOrd="0" presId="urn:microsoft.com/office/officeart/2008/layout/BubblePictureList"/>
    <dgm:cxn modelId="{3516FE24-1A7C-4411-8562-7F0EEC495F75}" type="presParOf" srcId="{D579AB26-8E78-4106-BCA7-96BB7A7E4F5E}" destId="{DA279433-E74E-4B4C-B118-6E43C9D27AE1}" srcOrd="2" destOrd="0" presId="urn:microsoft.com/office/officeart/2008/layout/BubblePictureList"/>
    <dgm:cxn modelId="{D49B275A-2FA6-4EEC-B720-B2A90FA0BD3E}" type="presParOf" srcId="{D579AB26-8E78-4106-BCA7-96BB7A7E4F5E}" destId="{1202D922-BCF3-4FE3-8631-ED33C55E42A3}" srcOrd="3" destOrd="0" presId="urn:microsoft.com/office/officeart/2008/layout/BubblePictureList"/>
    <dgm:cxn modelId="{4A12B44A-230E-41B6-B238-AA87BA89DAFD}" type="presParOf" srcId="{1202D922-BCF3-4FE3-8631-ED33C55E42A3}" destId="{1C5F75C4-1CAC-4CEF-97E4-D90AE5899D34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087AEE7-480C-4B04-A41E-6326FD9DE33A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i-FI"/>
        </a:p>
      </dgm:t>
    </dgm:pt>
    <dgm:pt modelId="{0C085735-D409-4E8F-9F28-BBCD2890DFEE}">
      <dgm:prSet phldrT="[Teksti]" phldr="1"/>
      <dgm:spPr/>
      <dgm:t>
        <a:bodyPr/>
        <a:lstStyle/>
        <a:p>
          <a:endParaRPr lang="fi-FI"/>
        </a:p>
      </dgm:t>
    </dgm:pt>
    <dgm:pt modelId="{78D36B42-A6CC-498C-9CC8-889AF097F879}" type="parTrans" cxnId="{627A98FF-15FB-4D25-A10C-20E3E99CB5F4}">
      <dgm:prSet/>
      <dgm:spPr/>
      <dgm:t>
        <a:bodyPr/>
        <a:lstStyle/>
        <a:p>
          <a:endParaRPr lang="fi-FI"/>
        </a:p>
      </dgm:t>
    </dgm:pt>
    <dgm:pt modelId="{13C19B50-0D6C-4ED0-9926-13FAFE12A2D1}" type="sibTrans" cxnId="{627A98FF-15FB-4D25-A10C-20E3E99CB5F4}">
      <dgm:prSet/>
      <dgm:spPr/>
      <dgm:t>
        <a:bodyPr/>
        <a:lstStyle/>
        <a:p>
          <a:endParaRPr lang="fi-FI"/>
        </a:p>
      </dgm:t>
    </dgm:pt>
    <dgm:pt modelId="{2FF36A98-8177-4D46-B2BF-34B54F9BAA97}">
      <dgm:prSet phldrT="[Teksti]" custT="1"/>
      <dgm:spPr/>
      <dgm:t>
        <a:bodyPr/>
        <a:lstStyle/>
        <a:p>
          <a:pPr algn="l"/>
          <a:r>
            <a:rPr lang="fi-FI" sz="1200" dirty="0" smtClean="0"/>
            <a:t>Data</a:t>
          </a:r>
        </a:p>
        <a:p>
          <a:pPr algn="l"/>
          <a:r>
            <a:rPr lang="fi-FI" sz="1200" dirty="0" smtClean="0"/>
            <a:t>/</a:t>
          </a:r>
          <a:r>
            <a:rPr lang="fi-FI" sz="1200" dirty="0" err="1" smtClean="0"/>
            <a:t>information</a:t>
          </a:r>
          <a:r>
            <a:rPr lang="fi-FI" sz="1200" dirty="0" smtClean="0"/>
            <a:t>/</a:t>
          </a:r>
        </a:p>
        <a:p>
          <a:pPr algn="l"/>
          <a:r>
            <a:rPr lang="fi-FI" sz="1200" dirty="0" err="1" smtClean="0"/>
            <a:t>scientific</a:t>
          </a:r>
          <a:r>
            <a:rPr lang="fi-FI" sz="1200" dirty="0" smtClean="0"/>
            <a:t> </a:t>
          </a:r>
          <a:r>
            <a:rPr lang="fi-FI" sz="1200" dirty="0" err="1" smtClean="0"/>
            <a:t>research</a:t>
          </a:r>
          <a:endParaRPr lang="fi-FI" sz="1200" dirty="0"/>
        </a:p>
      </dgm:t>
    </dgm:pt>
    <dgm:pt modelId="{692A207F-B788-41DB-A3C9-86346D1B091E}" type="parTrans" cxnId="{D676A2B6-0AC4-4F9F-B358-ED8AF8B33A82}">
      <dgm:prSet/>
      <dgm:spPr/>
      <dgm:t>
        <a:bodyPr/>
        <a:lstStyle/>
        <a:p>
          <a:endParaRPr lang="fi-FI"/>
        </a:p>
      </dgm:t>
    </dgm:pt>
    <dgm:pt modelId="{6FBC7FDB-647E-4770-8CDE-75685D318D1F}" type="sibTrans" cxnId="{D676A2B6-0AC4-4F9F-B358-ED8AF8B33A82}">
      <dgm:prSet/>
      <dgm:spPr/>
      <dgm:t>
        <a:bodyPr/>
        <a:lstStyle/>
        <a:p>
          <a:endParaRPr lang="fi-FI"/>
        </a:p>
      </dgm:t>
    </dgm:pt>
    <dgm:pt modelId="{16CE4B6E-6318-4E5E-9946-22C02BC13850}">
      <dgm:prSet phldrT="[Teksti]" phldr="1"/>
      <dgm:spPr/>
      <dgm:t>
        <a:bodyPr/>
        <a:lstStyle/>
        <a:p>
          <a:endParaRPr lang="fi-FI"/>
        </a:p>
      </dgm:t>
    </dgm:pt>
    <dgm:pt modelId="{9CACD360-0BF3-455C-817D-390DA925308A}" type="parTrans" cxnId="{38B73B27-D867-46A2-8383-5D1692615AFB}">
      <dgm:prSet/>
      <dgm:spPr/>
      <dgm:t>
        <a:bodyPr/>
        <a:lstStyle/>
        <a:p>
          <a:endParaRPr lang="fi-FI"/>
        </a:p>
      </dgm:t>
    </dgm:pt>
    <dgm:pt modelId="{B7568E7C-909D-4978-AA44-6F744B5B1379}" type="sibTrans" cxnId="{38B73B27-D867-46A2-8383-5D1692615AFB}">
      <dgm:prSet/>
      <dgm:spPr/>
      <dgm:t>
        <a:bodyPr/>
        <a:lstStyle/>
        <a:p>
          <a:endParaRPr lang="fi-FI"/>
        </a:p>
      </dgm:t>
    </dgm:pt>
    <dgm:pt modelId="{C96DE65F-EA17-449E-ABAC-7C6578FBC8D8}">
      <dgm:prSet phldrT="[Teksti]" phldr="1"/>
      <dgm:spPr/>
      <dgm:t>
        <a:bodyPr/>
        <a:lstStyle/>
        <a:p>
          <a:endParaRPr lang="fi-FI" dirty="0"/>
        </a:p>
      </dgm:t>
    </dgm:pt>
    <dgm:pt modelId="{4F05385C-C03F-41E3-BF59-0C8D78C42E6D}" type="sibTrans" cxnId="{D8EE6DFB-68F5-4C90-BF25-CA2BF402F5F9}">
      <dgm:prSet/>
      <dgm:spPr/>
      <dgm:t>
        <a:bodyPr/>
        <a:lstStyle/>
        <a:p>
          <a:endParaRPr lang="fi-FI"/>
        </a:p>
      </dgm:t>
    </dgm:pt>
    <dgm:pt modelId="{1A0A5FAB-BBA7-4474-96CF-54DA57628DDE}" type="parTrans" cxnId="{D8EE6DFB-68F5-4C90-BF25-CA2BF402F5F9}">
      <dgm:prSet/>
      <dgm:spPr/>
      <dgm:t>
        <a:bodyPr/>
        <a:lstStyle/>
        <a:p>
          <a:endParaRPr lang="fi-FI"/>
        </a:p>
      </dgm:t>
    </dgm:pt>
    <dgm:pt modelId="{F3D96FA8-A476-41E5-A657-8F8B498EAEBD}" type="pres">
      <dgm:prSet presAssocID="{C087AEE7-480C-4B04-A41E-6326FD9DE33A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fi-FI"/>
        </a:p>
      </dgm:t>
    </dgm:pt>
    <dgm:pt modelId="{E4800DA4-0DC0-44FE-887A-F6BC87017285}" type="pres">
      <dgm:prSet presAssocID="{C96DE65F-EA17-449E-ABAC-7C6578FBC8D8}" presName="composite" presStyleCnt="0"/>
      <dgm:spPr/>
    </dgm:pt>
    <dgm:pt modelId="{F524CAC7-53FA-4BBB-9294-D82529386D00}" type="pres">
      <dgm:prSet presAssocID="{C96DE65F-EA17-449E-ABAC-7C6578FBC8D8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092375F5-27F5-4713-9B23-EC97ED6EA92B}" type="pres">
      <dgm:prSet presAssocID="{C96DE65F-EA17-449E-ABAC-7C6578FBC8D8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67028652-CF31-46D8-876D-63E7AF778139}" type="pres">
      <dgm:prSet presAssocID="{C96DE65F-EA17-449E-ABAC-7C6578FBC8D8}" presName="BalanceSpacing" presStyleCnt="0"/>
      <dgm:spPr/>
    </dgm:pt>
    <dgm:pt modelId="{2101D4BE-DC63-437F-9B16-7DE23258C238}" type="pres">
      <dgm:prSet presAssocID="{C96DE65F-EA17-449E-ABAC-7C6578FBC8D8}" presName="BalanceSpacing1" presStyleCnt="0"/>
      <dgm:spPr/>
    </dgm:pt>
    <dgm:pt modelId="{349568B0-8D47-4031-B9CD-BA08C164B623}" type="pres">
      <dgm:prSet presAssocID="{4F05385C-C03F-41E3-BF59-0C8D78C42E6D}" presName="Accent1Text" presStyleLbl="node1" presStyleIdx="1" presStyleCnt="6"/>
      <dgm:spPr/>
      <dgm:t>
        <a:bodyPr/>
        <a:lstStyle/>
        <a:p>
          <a:endParaRPr lang="fi-FI"/>
        </a:p>
      </dgm:t>
    </dgm:pt>
    <dgm:pt modelId="{C1DD6220-CFA2-4F1B-81C8-FE39E07602BA}" type="pres">
      <dgm:prSet presAssocID="{4F05385C-C03F-41E3-BF59-0C8D78C42E6D}" presName="spaceBetweenRectangles" presStyleCnt="0"/>
      <dgm:spPr/>
    </dgm:pt>
    <dgm:pt modelId="{3994557E-BF94-4A80-A687-515F6053C17C}" type="pres">
      <dgm:prSet presAssocID="{0C085735-D409-4E8F-9F28-BBCD2890DFEE}" presName="composite" presStyleCnt="0"/>
      <dgm:spPr/>
    </dgm:pt>
    <dgm:pt modelId="{9B6EB732-3886-4CF7-B0F0-43C60DF1BCD5}" type="pres">
      <dgm:prSet presAssocID="{0C085735-D409-4E8F-9F28-BBCD2890DFEE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1BA70855-B464-434D-B020-AA3604484390}" type="pres">
      <dgm:prSet presAssocID="{0C085735-D409-4E8F-9F28-BBCD2890DFEE}" presName="Childtext1" presStyleLbl="revTx" presStyleIdx="1" presStyleCnt="3" custScaleX="222424" custScaleY="383971" custLinFactNeighborX="33487" custLinFactNeighborY="523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1FDFD36F-3164-4353-8281-FC1F1D0C3666}" type="pres">
      <dgm:prSet presAssocID="{0C085735-D409-4E8F-9F28-BBCD2890DFEE}" presName="BalanceSpacing" presStyleCnt="0"/>
      <dgm:spPr/>
    </dgm:pt>
    <dgm:pt modelId="{FC48CA35-793B-47B6-B1B9-CC2E0617531B}" type="pres">
      <dgm:prSet presAssocID="{0C085735-D409-4E8F-9F28-BBCD2890DFEE}" presName="BalanceSpacing1" presStyleCnt="0"/>
      <dgm:spPr/>
    </dgm:pt>
    <dgm:pt modelId="{BAC44378-C011-458E-B620-E2A4CC681BA4}" type="pres">
      <dgm:prSet presAssocID="{13C19B50-0D6C-4ED0-9926-13FAFE12A2D1}" presName="Accent1Text" presStyleLbl="node1" presStyleIdx="3" presStyleCnt="6"/>
      <dgm:spPr/>
      <dgm:t>
        <a:bodyPr/>
        <a:lstStyle/>
        <a:p>
          <a:endParaRPr lang="fi-FI"/>
        </a:p>
      </dgm:t>
    </dgm:pt>
    <dgm:pt modelId="{8DDAB552-5AA2-421D-9365-F222FAAEC472}" type="pres">
      <dgm:prSet presAssocID="{13C19B50-0D6C-4ED0-9926-13FAFE12A2D1}" presName="spaceBetweenRectangles" presStyleCnt="0"/>
      <dgm:spPr/>
    </dgm:pt>
    <dgm:pt modelId="{2D513579-F880-446E-97B4-C12A16F43014}" type="pres">
      <dgm:prSet presAssocID="{16CE4B6E-6318-4E5E-9946-22C02BC13850}" presName="composite" presStyleCnt="0"/>
      <dgm:spPr/>
    </dgm:pt>
    <dgm:pt modelId="{CE4FE318-5E01-4037-B458-7FE84AE1A856}" type="pres">
      <dgm:prSet presAssocID="{16CE4B6E-6318-4E5E-9946-22C02BC13850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18D51687-9B2E-47DE-A41A-E2370ED38DEF}" type="pres">
      <dgm:prSet presAssocID="{16CE4B6E-6318-4E5E-9946-22C02BC13850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88F52B6D-1686-4960-9A7D-8E5E13790731}" type="pres">
      <dgm:prSet presAssocID="{16CE4B6E-6318-4E5E-9946-22C02BC13850}" presName="BalanceSpacing" presStyleCnt="0"/>
      <dgm:spPr/>
    </dgm:pt>
    <dgm:pt modelId="{AEA51BF2-4D43-41EA-8597-8D4679A7A075}" type="pres">
      <dgm:prSet presAssocID="{16CE4B6E-6318-4E5E-9946-22C02BC13850}" presName="BalanceSpacing1" presStyleCnt="0"/>
      <dgm:spPr/>
    </dgm:pt>
    <dgm:pt modelId="{03CAE441-90F9-4377-8440-CA0414C16E8D}" type="pres">
      <dgm:prSet presAssocID="{B7568E7C-909D-4978-AA44-6F744B5B1379}" presName="Accent1Text" presStyleLbl="node1" presStyleIdx="5" presStyleCnt="6"/>
      <dgm:spPr/>
      <dgm:t>
        <a:bodyPr/>
        <a:lstStyle/>
        <a:p>
          <a:endParaRPr lang="fi-FI"/>
        </a:p>
      </dgm:t>
    </dgm:pt>
  </dgm:ptLst>
  <dgm:cxnLst>
    <dgm:cxn modelId="{F21B15C5-3D44-449D-A254-0907CC3D3A95}" type="presOf" srcId="{C96DE65F-EA17-449E-ABAC-7C6578FBC8D8}" destId="{F524CAC7-53FA-4BBB-9294-D82529386D00}" srcOrd="0" destOrd="0" presId="urn:microsoft.com/office/officeart/2008/layout/AlternatingHexagons"/>
    <dgm:cxn modelId="{2E68D4A7-502B-4E59-A765-3B88DBE897CF}" type="presOf" srcId="{4F05385C-C03F-41E3-BF59-0C8D78C42E6D}" destId="{349568B0-8D47-4031-B9CD-BA08C164B623}" srcOrd="0" destOrd="0" presId="urn:microsoft.com/office/officeart/2008/layout/AlternatingHexagons"/>
    <dgm:cxn modelId="{45438BE1-0DC7-42D6-9531-C4905E6000DC}" type="presOf" srcId="{13C19B50-0D6C-4ED0-9926-13FAFE12A2D1}" destId="{BAC44378-C011-458E-B620-E2A4CC681BA4}" srcOrd="0" destOrd="0" presId="urn:microsoft.com/office/officeart/2008/layout/AlternatingHexagons"/>
    <dgm:cxn modelId="{66B743BD-BCA1-4465-8594-ED1CDC32C176}" type="presOf" srcId="{C087AEE7-480C-4B04-A41E-6326FD9DE33A}" destId="{F3D96FA8-A476-41E5-A657-8F8B498EAEBD}" srcOrd="0" destOrd="0" presId="urn:microsoft.com/office/officeart/2008/layout/AlternatingHexagons"/>
    <dgm:cxn modelId="{38C15379-8068-4AC9-80E8-586E8673A9B6}" type="presOf" srcId="{16CE4B6E-6318-4E5E-9946-22C02BC13850}" destId="{CE4FE318-5E01-4037-B458-7FE84AE1A856}" srcOrd="0" destOrd="0" presId="urn:microsoft.com/office/officeart/2008/layout/AlternatingHexagons"/>
    <dgm:cxn modelId="{0C3A3DE1-BC59-49CE-900C-C88BC18E9EDE}" type="presOf" srcId="{0C085735-D409-4E8F-9F28-BBCD2890DFEE}" destId="{9B6EB732-3886-4CF7-B0F0-43C60DF1BCD5}" srcOrd="0" destOrd="0" presId="urn:microsoft.com/office/officeart/2008/layout/AlternatingHexagons"/>
    <dgm:cxn modelId="{D8EE6DFB-68F5-4C90-BF25-CA2BF402F5F9}" srcId="{C087AEE7-480C-4B04-A41E-6326FD9DE33A}" destId="{C96DE65F-EA17-449E-ABAC-7C6578FBC8D8}" srcOrd="0" destOrd="0" parTransId="{1A0A5FAB-BBA7-4474-96CF-54DA57628DDE}" sibTransId="{4F05385C-C03F-41E3-BF59-0C8D78C42E6D}"/>
    <dgm:cxn modelId="{38B73B27-D867-46A2-8383-5D1692615AFB}" srcId="{C087AEE7-480C-4B04-A41E-6326FD9DE33A}" destId="{16CE4B6E-6318-4E5E-9946-22C02BC13850}" srcOrd="2" destOrd="0" parTransId="{9CACD360-0BF3-455C-817D-390DA925308A}" sibTransId="{B7568E7C-909D-4978-AA44-6F744B5B1379}"/>
    <dgm:cxn modelId="{5DF8E1C2-1872-42C1-911F-8DB7BC20F1AE}" type="presOf" srcId="{B7568E7C-909D-4978-AA44-6F744B5B1379}" destId="{03CAE441-90F9-4377-8440-CA0414C16E8D}" srcOrd="0" destOrd="0" presId="urn:microsoft.com/office/officeart/2008/layout/AlternatingHexagons"/>
    <dgm:cxn modelId="{D676A2B6-0AC4-4F9F-B358-ED8AF8B33A82}" srcId="{0C085735-D409-4E8F-9F28-BBCD2890DFEE}" destId="{2FF36A98-8177-4D46-B2BF-34B54F9BAA97}" srcOrd="0" destOrd="0" parTransId="{692A207F-B788-41DB-A3C9-86346D1B091E}" sibTransId="{6FBC7FDB-647E-4770-8CDE-75685D318D1F}"/>
    <dgm:cxn modelId="{FD1C9FF8-E040-4A0E-B3D7-7B97F587E456}" type="presOf" srcId="{2FF36A98-8177-4D46-B2BF-34B54F9BAA97}" destId="{1BA70855-B464-434D-B020-AA3604484390}" srcOrd="0" destOrd="0" presId="urn:microsoft.com/office/officeart/2008/layout/AlternatingHexagons"/>
    <dgm:cxn modelId="{627A98FF-15FB-4D25-A10C-20E3E99CB5F4}" srcId="{C087AEE7-480C-4B04-A41E-6326FD9DE33A}" destId="{0C085735-D409-4E8F-9F28-BBCD2890DFEE}" srcOrd="1" destOrd="0" parTransId="{78D36B42-A6CC-498C-9CC8-889AF097F879}" sibTransId="{13C19B50-0D6C-4ED0-9926-13FAFE12A2D1}"/>
    <dgm:cxn modelId="{17EC0C14-338C-4F71-894C-10D3E1A37417}" type="presParOf" srcId="{F3D96FA8-A476-41E5-A657-8F8B498EAEBD}" destId="{E4800DA4-0DC0-44FE-887A-F6BC87017285}" srcOrd="0" destOrd="0" presId="urn:microsoft.com/office/officeart/2008/layout/AlternatingHexagons"/>
    <dgm:cxn modelId="{43F44639-EF17-40A2-9CB2-ACE19FBC45DA}" type="presParOf" srcId="{E4800DA4-0DC0-44FE-887A-F6BC87017285}" destId="{F524CAC7-53FA-4BBB-9294-D82529386D00}" srcOrd="0" destOrd="0" presId="urn:microsoft.com/office/officeart/2008/layout/AlternatingHexagons"/>
    <dgm:cxn modelId="{62A1CBE5-FE39-40CE-BEF2-CB1DF6CBEF7F}" type="presParOf" srcId="{E4800DA4-0DC0-44FE-887A-F6BC87017285}" destId="{092375F5-27F5-4713-9B23-EC97ED6EA92B}" srcOrd="1" destOrd="0" presId="urn:microsoft.com/office/officeart/2008/layout/AlternatingHexagons"/>
    <dgm:cxn modelId="{DC7BF348-3C5B-410F-8811-7665AE63E87E}" type="presParOf" srcId="{E4800DA4-0DC0-44FE-887A-F6BC87017285}" destId="{67028652-CF31-46D8-876D-63E7AF778139}" srcOrd="2" destOrd="0" presId="urn:microsoft.com/office/officeart/2008/layout/AlternatingHexagons"/>
    <dgm:cxn modelId="{561DF424-54E1-4F6A-B272-6004BFC30608}" type="presParOf" srcId="{E4800DA4-0DC0-44FE-887A-F6BC87017285}" destId="{2101D4BE-DC63-437F-9B16-7DE23258C238}" srcOrd="3" destOrd="0" presId="urn:microsoft.com/office/officeart/2008/layout/AlternatingHexagons"/>
    <dgm:cxn modelId="{1DB9C3A8-5F05-44D3-8839-AD1FEA3BDE19}" type="presParOf" srcId="{E4800DA4-0DC0-44FE-887A-F6BC87017285}" destId="{349568B0-8D47-4031-B9CD-BA08C164B623}" srcOrd="4" destOrd="0" presId="urn:microsoft.com/office/officeart/2008/layout/AlternatingHexagons"/>
    <dgm:cxn modelId="{2FBD877B-0701-4D44-872A-7FC5AA90B4DA}" type="presParOf" srcId="{F3D96FA8-A476-41E5-A657-8F8B498EAEBD}" destId="{C1DD6220-CFA2-4F1B-81C8-FE39E07602BA}" srcOrd="1" destOrd="0" presId="urn:microsoft.com/office/officeart/2008/layout/AlternatingHexagons"/>
    <dgm:cxn modelId="{F2DCC982-9835-4421-B971-27C39E511E42}" type="presParOf" srcId="{F3D96FA8-A476-41E5-A657-8F8B498EAEBD}" destId="{3994557E-BF94-4A80-A687-515F6053C17C}" srcOrd="2" destOrd="0" presId="urn:microsoft.com/office/officeart/2008/layout/AlternatingHexagons"/>
    <dgm:cxn modelId="{E13E221E-A01A-49FF-A75C-9405BFB0E90D}" type="presParOf" srcId="{3994557E-BF94-4A80-A687-515F6053C17C}" destId="{9B6EB732-3886-4CF7-B0F0-43C60DF1BCD5}" srcOrd="0" destOrd="0" presId="urn:microsoft.com/office/officeart/2008/layout/AlternatingHexagons"/>
    <dgm:cxn modelId="{BCA974B0-505A-4066-B797-AB655DDC8D9B}" type="presParOf" srcId="{3994557E-BF94-4A80-A687-515F6053C17C}" destId="{1BA70855-B464-434D-B020-AA3604484390}" srcOrd="1" destOrd="0" presId="urn:microsoft.com/office/officeart/2008/layout/AlternatingHexagons"/>
    <dgm:cxn modelId="{D9B3D735-6DC4-4002-9470-8BC9575C53B8}" type="presParOf" srcId="{3994557E-BF94-4A80-A687-515F6053C17C}" destId="{1FDFD36F-3164-4353-8281-FC1F1D0C3666}" srcOrd="2" destOrd="0" presId="urn:microsoft.com/office/officeart/2008/layout/AlternatingHexagons"/>
    <dgm:cxn modelId="{8DBEC93A-0EE8-45CF-B07C-93324043AA32}" type="presParOf" srcId="{3994557E-BF94-4A80-A687-515F6053C17C}" destId="{FC48CA35-793B-47B6-B1B9-CC2E0617531B}" srcOrd="3" destOrd="0" presId="urn:microsoft.com/office/officeart/2008/layout/AlternatingHexagons"/>
    <dgm:cxn modelId="{BF4F83BF-B20B-44AD-BFFF-705AC63524C8}" type="presParOf" srcId="{3994557E-BF94-4A80-A687-515F6053C17C}" destId="{BAC44378-C011-458E-B620-E2A4CC681BA4}" srcOrd="4" destOrd="0" presId="urn:microsoft.com/office/officeart/2008/layout/AlternatingHexagons"/>
    <dgm:cxn modelId="{036DF38A-B1CA-48E5-8190-666A5C2C9EAE}" type="presParOf" srcId="{F3D96FA8-A476-41E5-A657-8F8B498EAEBD}" destId="{8DDAB552-5AA2-421D-9365-F222FAAEC472}" srcOrd="3" destOrd="0" presId="urn:microsoft.com/office/officeart/2008/layout/AlternatingHexagons"/>
    <dgm:cxn modelId="{A5DB4785-BDAB-4BE7-89A6-A50446BF62E0}" type="presParOf" srcId="{F3D96FA8-A476-41E5-A657-8F8B498EAEBD}" destId="{2D513579-F880-446E-97B4-C12A16F43014}" srcOrd="4" destOrd="0" presId="urn:microsoft.com/office/officeart/2008/layout/AlternatingHexagons"/>
    <dgm:cxn modelId="{C4173C61-7472-4B50-A50C-579249ED31DD}" type="presParOf" srcId="{2D513579-F880-446E-97B4-C12A16F43014}" destId="{CE4FE318-5E01-4037-B458-7FE84AE1A856}" srcOrd="0" destOrd="0" presId="urn:microsoft.com/office/officeart/2008/layout/AlternatingHexagons"/>
    <dgm:cxn modelId="{ABE1D836-3DFF-49A5-A219-C44E1FC7B825}" type="presParOf" srcId="{2D513579-F880-446E-97B4-C12A16F43014}" destId="{18D51687-9B2E-47DE-A41A-E2370ED38DEF}" srcOrd="1" destOrd="0" presId="urn:microsoft.com/office/officeart/2008/layout/AlternatingHexagons"/>
    <dgm:cxn modelId="{75986481-3B30-42EE-B9DE-99D37F391CB2}" type="presParOf" srcId="{2D513579-F880-446E-97B4-C12A16F43014}" destId="{88F52B6D-1686-4960-9A7D-8E5E13790731}" srcOrd="2" destOrd="0" presId="urn:microsoft.com/office/officeart/2008/layout/AlternatingHexagons"/>
    <dgm:cxn modelId="{361EBA54-425A-443B-8F6A-D93746FCA3BE}" type="presParOf" srcId="{2D513579-F880-446E-97B4-C12A16F43014}" destId="{AEA51BF2-4D43-41EA-8597-8D4679A7A075}" srcOrd="3" destOrd="0" presId="urn:microsoft.com/office/officeart/2008/layout/AlternatingHexagons"/>
    <dgm:cxn modelId="{DF4AFEA0-B3A5-48B4-B1D3-B2E4E4286ACE}" type="presParOf" srcId="{2D513579-F880-446E-97B4-C12A16F43014}" destId="{03CAE441-90F9-4377-8440-CA0414C16E8D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7603EDC-7A9E-4EE6-AB98-027BD333ABF6}" type="doc">
      <dgm:prSet loTypeId="urn:microsoft.com/office/officeart/2011/layout/RadialPictureList" loCatId="officeonlin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fi-FI"/>
        </a:p>
      </dgm:t>
    </dgm:pt>
    <dgm:pt modelId="{FEA4DF1E-E3FF-4544-A29A-FDDBEC9A7F5E}">
      <dgm:prSet phldrT="[Teksti]" custT="1"/>
      <dgm:spPr/>
      <dgm:t>
        <a:bodyPr/>
        <a:lstStyle/>
        <a:p>
          <a:r>
            <a:rPr lang="fi-FI" sz="1600" dirty="0" err="1" smtClean="0">
              <a:solidFill>
                <a:schemeClr val="tx1"/>
              </a:solidFill>
            </a:rPr>
            <a:t>Risk</a:t>
          </a:r>
          <a:endParaRPr lang="fi-FI" sz="1600" dirty="0" smtClean="0">
            <a:solidFill>
              <a:schemeClr val="tx1"/>
            </a:solidFill>
          </a:endParaRPr>
        </a:p>
        <a:p>
          <a:r>
            <a:rPr lang="fi-FI" sz="1400" dirty="0" err="1" smtClean="0">
              <a:solidFill>
                <a:schemeClr val="tx1"/>
              </a:solidFill>
            </a:rPr>
            <a:t>Assessments</a:t>
          </a:r>
          <a:endParaRPr lang="fi-FI" sz="1600" dirty="0">
            <a:solidFill>
              <a:schemeClr val="tx1"/>
            </a:solidFill>
          </a:endParaRPr>
        </a:p>
      </dgm:t>
    </dgm:pt>
    <dgm:pt modelId="{FBAAC971-D385-46EE-B506-023D0053EA66}" type="parTrans" cxnId="{15FC2DE8-A224-4C3E-8F80-67752B3FBCAF}">
      <dgm:prSet/>
      <dgm:spPr/>
      <dgm:t>
        <a:bodyPr/>
        <a:lstStyle/>
        <a:p>
          <a:endParaRPr lang="fi-FI"/>
        </a:p>
      </dgm:t>
    </dgm:pt>
    <dgm:pt modelId="{4868AE80-540B-437D-9883-65609EEB388B}" type="sibTrans" cxnId="{15FC2DE8-A224-4C3E-8F80-67752B3FBCAF}">
      <dgm:prSet/>
      <dgm:spPr/>
      <dgm:t>
        <a:bodyPr/>
        <a:lstStyle/>
        <a:p>
          <a:endParaRPr lang="fi-FI"/>
        </a:p>
      </dgm:t>
    </dgm:pt>
    <dgm:pt modelId="{3F1E77E7-1D8C-4B49-B84D-F94BD26F142F}">
      <dgm:prSet phldrT="[Teksti]" custT="1"/>
      <dgm:spPr/>
      <dgm:t>
        <a:bodyPr/>
        <a:lstStyle/>
        <a:p>
          <a:r>
            <a:rPr lang="fi-FI" sz="1800" dirty="0" smtClean="0"/>
            <a:t>SIRA</a:t>
          </a:r>
          <a:endParaRPr lang="fi-FI" sz="1900" dirty="0"/>
        </a:p>
      </dgm:t>
    </dgm:pt>
    <dgm:pt modelId="{05802E67-E12E-4C75-9358-0F952A248F17}" type="parTrans" cxnId="{F1DE9DB4-8B16-481A-B07F-27E7D918BEEF}">
      <dgm:prSet/>
      <dgm:spPr/>
      <dgm:t>
        <a:bodyPr/>
        <a:lstStyle/>
        <a:p>
          <a:endParaRPr lang="fi-FI"/>
        </a:p>
      </dgm:t>
    </dgm:pt>
    <dgm:pt modelId="{B25C6CB0-9B5A-447D-B310-A790BFE67B9D}" type="sibTrans" cxnId="{F1DE9DB4-8B16-481A-B07F-27E7D918BEEF}">
      <dgm:prSet/>
      <dgm:spPr/>
      <dgm:t>
        <a:bodyPr/>
        <a:lstStyle/>
        <a:p>
          <a:endParaRPr lang="fi-FI"/>
        </a:p>
      </dgm:t>
    </dgm:pt>
    <dgm:pt modelId="{AEE50C35-59B5-48AD-B081-49A8978D5111}">
      <dgm:prSet phldrT="[Teksti]" custT="1"/>
      <dgm:spPr/>
      <dgm:t>
        <a:bodyPr/>
        <a:lstStyle/>
        <a:p>
          <a:r>
            <a:rPr lang="fi-FI" sz="1800" dirty="0" smtClean="0"/>
            <a:t>    FSA</a:t>
          </a:r>
          <a:endParaRPr lang="fi-FI" sz="1900" dirty="0"/>
        </a:p>
      </dgm:t>
    </dgm:pt>
    <dgm:pt modelId="{D40EB887-6907-4A1E-BEBC-24BC13D889E1}" type="parTrans" cxnId="{EADBC2BD-F131-4831-918E-31DA2AFABD4E}">
      <dgm:prSet/>
      <dgm:spPr/>
      <dgm:t>
        <a:bodyPr/>
        <a:lstStyle/>
        <a:p>
          <a:endParaRPr lang="fi-FI"/>
        </a:p>
      </dgm:t>
    </dgm:pt>
    <dgm:pt modelId="{F7F50438-3946-49FE-9988-3ED2B7A14554}" type="sibTrans" cxnId="{EADBC2BD-F131-4831-918E-31DA2AFABD4E}">
      <dgm:prSet/>
      <dgm:spPr/>
      <dgm:t>
        <a:bodyPr/>
        <a:lstStyle/>
        <a:p>
          <a:endParaRPr lang="fi-FI"/>
        </a:p>
      </dgm:t>
    </dgm:pt>
    <dgm:pt modelId="{2D8892CF-6D4D-4689-8A61-2E5DAA7B06C6}">
      <dgm:prSet phldrT="[Teksti]" custT="1"/>
      <dgm:spPr/>
      <dgm:t>
        <a:bodyPr/>
        <a:lstStyle/>
        <a:p>
          <a:r>
            <a:rPr lang="fi-FI" sz="1800" dirty="0" smtClean="0"/>
            <a:t>ERC </a:t>
          </a:r>
        </a:p>
        <a:p>
          <a:r>
            <a:rPr lang="fi-FI" sz="1800" dirty="0" smtClean="0"/>
            <a:t>(ARMS)</a:t>
          </a:r>
          <a:endParaRPr lang="fi-FI" sz="1800" dirty="0"/>
        </a:p>
      </dgm:t>
    </dgm:pt>
    <dgm:pt modelId="{C3F9C989-1765-45ED-A862-2D6C372FEA6F}" type="parTrans" cxnId="{C148CBE3-9FD9-44CF-9EFE-7A8EB5BE3EEB}">
      <dgm:prSet/>
      <dgm:spPr/>
      <dgm:t>
        <a:bodyPr/>
        <a:lstStyle/>
        <a:p>
          <a:endParaRPr lang="fi-FI"/>
        </a:p>
      </dgm:t>
    </dgm:pt>
    <dgm:pt modelId="{30885761-CEC7-4DA4-8992-28D032F0D599}" type="sibTrans" cxnId="{C148CBE3-9FD9-44CF-9EFE-7A8EB5BE3EEB}">
      <dgm:prSet/>
      <dgm:spPr/>
      <dgm:t>
        <a:bodyPr/>
        <a:lstStyle/>
        <a:p>
          <a:endParaRPr lang="fi-FI"/>
        </a:p>
      </dgm:t>
    </dgm:pt>
    <dgm:pt modelId="{FDB57439-B1A9-4453-8106-5C9D8ACC7B16}" type="pres">
      <dgm:prSet presAssocID="{C7603EDC-7A9E-4EE6-AB98-027BD333ABF6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endParaRPr lang="fi-FI"/>
        </a:p>
      </dgm:t>
    </dgm:pt>
    <dgm:pt modelId="{D761C93B-13A3-44CA-A0E1-DB3EFECA4CEC}" type="pres">
      <dgm:prSet presAssocID="{FEA4DF1E-E3FF-4544-A29A-FDDBEC9A7F5E}" presName="Parent" presStyleLbl="node1" presStyleIdx="0" presStyleCnt="2" custScaleX="73363" custScaleY="98911" custLinFactNeighborX="39158" custLinFactNeighborY="-2293">
        <dgm:presLayoutVars>
          <dgm:chMax val="4"/>
          <dgm:chPref val="3"/>
        </dgm:presLayoutVars>
      </dgm:prSet>
      <dgm:spPr>
        <a:prstGeom prst="rightArrowCallout">
          <a:avLst/>
        </a:prstGeom>
      </dgm:spPr>
      <dgm:t>
        <a:bodyPr/>
        <a:lstStyle/>
        <a:p>
          <a:endParaRPr lang="fi-FI"/>
        </a:p>
      </dgm:t>
    </dgm:pt>
    <dgm:pt modelId="{DFE88604-6739-437C-B6FA-E523FB6498E9}" type="pres">
      <dgm:prSet presAssocID="{3F1E77E7-1D8C-4B49-B84D-F94BD26F142F}" presName="Accent" presStyleLbl="node1" presStyleIdx="1" presStyleCnt="2"/>
      <dgm:spPr/>
    </dgm:pt>
    <dgm:pt modelId="{1BF69EE0-41A2-4E8F-93A6-4231C68E83C8}" type="pres">
      <dgm:prSet presAssocID="{3F1E77E7-1D8C-4B49-B84D-F94BD26F142F}" presName="Image1" presStyleLbl="fgImgPlace1" presStyleIdx="0" presStyleCnt="3" custScaleX="116114" custScaleY="119339" custLinFactNeighborX="-20845" custLinFactNeighborY="-5259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fi-FI"/>
        </a:p>
      </dgm:t>
    </dgm:pt>
    <dgm:pt modelId="{4AD61D8F-953D-44AA-BAB2-335A2DA30BE4}" type="pres">
      <dgm:prSet presAssocID="{3F1E77E7-1D8C-4B49-B84D-F94BD26F142F}" presName="Child1" presStyleLbl="revTx" presStyleIdx="0" presStyleCnt="3" custLinFactNeighborX="-13545" custLinFactNeighborY="-565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2C323928-937D-4127-B617-6E74C81A51A8}" type="pres">
      <dgm:prSet presAssocID="{AEE50C35-59B5-48AD-B081-49A8978D5111}" presName="Image2" presStyleCnt="0"/>
      <dgm:spPr/>
    </dgm:pt>
    <dgm:pt modelId="{03C89E79-4C5D-4C81-8158-A9B768022951}" type="pres">
      <dgm:prSet presAssocID="{AEE50C35-59B5-48AD-B081-49A8978D5111}" presName="Image" presStyleLbl="fgImgPlace1" presStyleIdx="1" presStyleCnt="3" custScaleX="124920" custScaleY="114932" custLinFactNeighborX="-2709" custLinFactNeighborY="-41141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</dgm:spPr>
      <dgm:t>
        <a:bodyPr/>
        <a:lstStyle/>
        <a:p>
          <a:endParaRPr lang="fi-FI"/>
        </a:p>
      </dgm:t>
    </dgm:pt>
    <dgm:pt modelId="{0B0F5DBE-6DFE-4E87-A8C9-CA5F64C3FFF5}" type="pres">
      <dgm:prSet presAssocID="{AEE50C35-59B5-48AD-B081-49A8978D5111}" presName="Child2" presStyleLbl="revTx" presStyleIdx="1" presStyleCnt="3" custScaleX="122666" custLinFactNeighborX="7937" custLinFactNeighborY="-475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A7F9609C-F1C2-4C02-9C1E-FC008DB7EC27}" type="pres">
      <dgm:prSet presAssocID="{2D8892CF-6D4D-4689-8A61-2E5DAA7B06C6}" presName="Image3" presStyleCnt="0"/>
      <dgm:spPr/>
    </dgm:pt>
    <dgm:pt modelId="{4E9C05B6-BB9A-417E-916A-26E6AE94446F}" type="pres">
      <dgm:prSet presAssocID="{2D8892CF-6D4D-4689-8A61-2E5DAA7B06C6}" presName="Image" presStyleLbl="fgImgPlace1" presStyleIdx="2" presStyleCnt="3" custScaleX="116114" custScaleY="117470" custLinFactNeighborX="15573" custLinFactNeighborY="-1786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t>
        <a:bodyPr/>
        <a:lstStyle/>
        <a:p>
          <a:endParaRPr lang="fi-FI"/>
        </a:p>
      </dgm:t>
    </dgm:pt>
    <dgm:pt modelId="{0DF139E7-F0CA-4043-AFD1-015921F85ADF}" type="pres">
      <dgm:prSet presAssocID="{2D8892CF-6D4D-4689-8A61-2E5DAA7B06C6}" presName="Child3" presStyleLbl="revTx" presStyleIdx="2" presStyleCnt="3" custScaleX="104541" custLinFactNeighborX="15933" custLinFactNeighborY="-181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i-FI"/>
        </a:p>
      </dgm:t>
    </dgm:pt>
  </dgm:ptLst>
  <dgm:cxnLst>
    <dgm:cxn modelId="{C148CBE3-9FD9-44CF-9EFE-7A8EB5BE3EEB}" srcId="{FEA4DF1E-E3FF-4544-A29A-FDDBEC9A7F5E}" destId="{2D8892CF-6D4D-4689-8A61-2E5DAA7B06C6}" srcOrd="2" destOrd="0" parTransId="{C3F9C989-1765-45ED-A862-2D6C372FEA6F}" sibTransId="{30885761-CEC7-4DA4-8992-28D032F0D599}"/>
    <dgm:cxn modelId="{DBE07E11-49A3-458A-BCDC-ECC6AC17BE44}" type="presOf" srcId="{AEE50C35-59B5-48AD-B081-49A8978D5111}" destId="{0B0F5DBE-6DFE-4E87-A8C9-CA5F64C3FFF5}" srcOrd="0" destOrd="0" presId="urn:microsoft.com/office/officeart/2011/layout/RadialPictureList"/>
    <dgm:cxn modelId="{7DD9FF15-B7D6-490F-AC51-32E650C97409}" type="presOf" srcId="{3F1E77E7-1D8C-4B49-B84D-F94BD26F142F}" destId="{4AD61D8F-953D-44AA-BAB2-335A2DA30BE4}" srcOrd="0" destOrd="0" presId="urn:microsoft.com/office/officeart/2011/layout/RadialPictureList"/>
    <dgm:cxn modelId="{EADBC2BD-F131-4831-918E-31DA2AFABD4E}" srcId="{FEA4DF1E-E3FF-4544-A29A-FDDBEC9A7F5E}" destId="{AEE50C35-59B5-48AD-B081-49A8978D5111}" srcOrd="1" destOrd="0" parTransId="{D40EB887-6907-4A1E-BEBC-24BC13D889E1}" sibTransId="{F7F50438-3946-49FE-9988-3ED2B7A14554}"/>
    <dgm:cxn modelId="{3F051DF7-6327-4AC6-9796-3AAF15E1D16C}" type="presOf" srcId="{FEA4DF1E-E3FF-4544-A29A-FDDBEC9A7F5E}" destId="{D761C93B-13A3-44CA-A0E1-DB3EFECA4CEC}" srcOrd="0" destOrd="0" presId="urn:microsoft.com/office/officeart/2011/layout/RadialPictureList"/>
    <dgm:cxn modelId="{7FC01E44-2FF5-46CE-86C0-9D33ED8E7387}" type="presOf" srcId="{2D8892CF-6D4D-4689-8A61-2E5DAA7B06C6}" destId="{0DF139E7-F0CA-4043-AFD1-015921F85ADF}" srcOrd="0" destOrd="0" presId="urn:microsoft.com/office/officeart/2011/layout/RadialPictureList"/>
    <dgm:cxn modelId="{F71385C7-37D1-4204-83F5-FDAC7717290E}" type="presOf" srcId="{C7603EDC-7A9E-4EE6-AB98-027BD333ABF6}" destId="{FDB57439-B1A9-4453-8106-5C9D8ACC7B16}" srcOrd="0" destOrd="0" presId="urn:microsoft.com/office/officeart/2011/layout/RadialPictureList"/>
    <dgm:cxn modelId="{F1DE9DB4-8B16-481A-B07F-27E7D918BEEF}" srcId="{FEA4DF1E-E3FF-4544-A29A-FDDBEC9A7F5E}" destId="{3F1E77E7-1D8C-4B49-B84D-F94BD26F142F}" srcOrd="0" destOrd="0" parTransId="{05802E67-E12E-4C75-9358-0F952A248F17}" sibTransId="{B25C6CB0-9B5A-447D-B310-A790BFE67B9D}"/>
    <dgm:cxn modelId="{15FC2DE8-A224-4C3E-8F80-67752B3FBCAF}" srcId="{C7603EDC-7A9E-4EE6-AB98-027BD333ABF6}" destId="{FEA4DF1E-E3FF-4544-A29A-FDDBEC9A7F5E}" srcOrd="0" destOrd="0" parTransId="{FBAAC971-D385-46EE-B506-023D0053EA66}" sibTransId="{4868AE80-540B-437D-9883-65609EEB388B}"/>
    <dgm:cxn modelId="{C0484EFC-A858-4D94-A277-B451F1F78899}" type="presParOf" srcId="{FDB57439-B1A9-4453-8106-5C9D8ACC7B16}" destId="{D761C93B-13A3-44CA-A0E1-DB3EFECA4CEC}" srcOrd="0" destOrd="0" presId="urn:microsoft.com/office/officeart/2011/layout/RadialPictureList"/>
    <dgm:cxn modelId="{F07B6946-4443-4271-B5CF-452EDCD56E9A}" type="presParOf" srcId="{FDB57439-B1A9-4453-8106-5C9D8ACC7B16}" destId="{DFE88604-6739-437C-B6FA-E523FB6498E9}" srcOrd="1" destOrd="0" presId="urn:microsoft.com/office/officeart/2011/layout/RadialPictureList"/>
    <dgm:cxn modelId="{AB32E553-06C2-431F-9B8E-3BA6932650D0}" type="presParOf" srcId="{FDB57439-B1A9-4453-8106-5C9D8ACC7B16}" destId="{1BF69EE0-41A2-4E8F-93A6-4231C68E83C8}" srcOrd="2" destOrd="0" presId="urn:microsoft.com/office/officeart/2011/layout/RadialPictureList"/>
    <dgm:cxn modelId="{AFEF5F7F-39B2-499D-A0F7-B8BE006121A5}" type="presParOf" srcId="{FDB57439-B1A9-4453-8106-5C9D8ACC7B16}" destId="{4AD61D8F-953D-44AA-BAB2-335A2DA30BE4}" srcOrd="3" destOrd="0" presId="urn:microsoft.com/office/officeart/2011/layout/RadialPictureList"/>
    <dgm:cxn modelId="{CC866320-BBDC-4A0F-8862-B687878EE94F}" type="presParOf" srcId="{FDB57439-B1A9-4453-8106-5C9D8ACC7B16}" destId="{2C323928-937D-4127-B617-6E74C81A51A8}" srcOrd="4" destOrd="0" presId="urn:microsoft.com/office/officeart/2011/layout/RadialPictureList"/>
    <dgm:cxn modelId="{61BF8D56-8AED-4043-84DD-88AE328FE501}" type="presParOf" srcId="{2C323928-937D-4127-B617-6E74C81A51A8}" destId="{03C89E79-4C5D-4C81-8158-A9B768022951}" srcOrd="0" destOrd="0" presId="urn:microsoft.com/office/officeart/2011/layout/RadialPictureList"/>
    <dgm:cxn modelId="{020A13BD-8D79-4382-A134-96FF4481EA5B}" type="presParOf" srcId="{FDB57439-B1A9-4453-8106-5C9D8ACC7B16}" destId="{0B0F5DBE-6DFE-4E87-A8C9-CA5F64C3FFF5}" srcOrd="5" destOrd="0" presId="urn:microsoft.com/office/officeart/2011/layout/RadialPictureList"/>
    <dgm:cxn modelId="{6D4C6AB4-26AF-43A8-97DC-6C232BAF7428}" type="presParOf" srcId="{FDB57439-B1A9-4453-8106-5C9D8ACC7B16}" destId="{A7F9609C-F1C2-4C02-9C1E-FC008DB7EC27}" srcOrd="6" destOrd="0" presId="urn:microsoft.com/office/officeart/2011/layout/RadialPictureList"/>
    <dgm:cxn modelId="{6C25F2F4-5BA1-4AEF-B960-039621381EB6}" type="presParOf" srcId="{A7F9609C-F1C2-4C02-9C1E-FC008DB7EC27}" destId="{4E9C05B6-BB9A-417E-916A-26E6AE94446F}" srcOrd="0" destOrd="0" presId="urn:microsoft.com/office/officeart/2011/layout/RadialPictureList"/>
    <dgm:cxn modelId="{43D7E57A-7CD9-4EAF-926B-26BFB9673F24}" type="presParOf" srcId="{FDB57439-B1A9-4453-8106-5C9D8ACC7B16}" destId="{0DF139E7-F0CA-4043-AFD1-015921F85ADF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7A5A19E-F872-4B70-B225-68906B20DB19}" type="doc">
      <dgm:prSet loTypeId="urn:microsoft.com/office/officeart/2005/8/layout/vList5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fi-FI"/>
        </a:p>
      </dgm:t>
    </dgm:pt>
    <dgm:pt modelId="{CFFADC67-4CF1-45CF-9C76-4FCE536C6F3B}">
      <dgm:prSet phldrT="[Teksti]" custT="1"/>
      <dgm:spPr>
        <a:solidFill>
          <a:srgbClr val="FFFF00"/>
        </a:solidFill>
      </dgm:spPr>
      <dgm:t>
        <a:bodyPr/>
        <a:lstStyle/>
        <a:p>
          <a:r>
            <a:rPr lang="en-GB" sz="2800" noProof="0" dirty="0" smtClean="0">
              <a:solidFill>
                <a:schemeClr val="bg2">
                  <a:lumMod val="60000"/>
                  <a:lumOff val="40000"/>
                </a:schemeClr>
              </a:solidFill>
            </a:rPr>
            <a:t>Expected performance</a:t>
          </a:r>
          <a:endParaRPr lang="en-GB" sz="2800" noProof="0" dirty="0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B2FDF6E4-D10A-4B70-92EB-1E9DFE3BC97A}" type="parTrans" cxnId="{0C91B29D-C04B-47B7-A3ED-54760535E83C}">
      <dgm:prSet/>
      <dgm:spPr/>
      <dgm:t>
        <a:bodyPr/>
        <a:lstStyle/>
        <a:p>
          <a:endParaRPr lang="fi-FI"/>
        </a:p>
      </dgm:t>
    </dgm:pt>
    <dgm:pt modelId="{E8C9BF74-5DAF-4B1B-83EA-3B63027EDA73}" type="sibTrans" cxnId="{0C91B29D-C04B-47B7-A3ED-54760535E83C}">
      <dgm:prSet/>
      <dgm:spPr/>
      <dgm:t>
        <a:bodyPr/>
        <a:lstStyle/>
        <a:p>
          <a:endParaRPr lang="fi-FI"/>
        </a:p>
      </dgm:t>
    </dgm:pt>
    <dgm:pt modelId="{DC12A741-F836-46B3-B59C-CE9A9CB82D88}">
      <dgm:prSet phldrT="[Teksti]" custT="1"/>
      <dgm:spPr>
        <a:solidFill>
          <a:srgbClr val="ECEC52">
            <a:alpha val="41176"/>
          </a:srgbClr>
        </a:solidFill>
      </dgm:spPr>
      <dgm:t>
        <a:bodyPr/>
        <a:lstStyle/>
        <a:p>
          <a:r>
            <a:rPr lang="en-GB" sz="1800" noProof="0" dirty="0" smtClean="0"/>
            <a:t>Has process and procedures, works accordingly but compliance is not always monitored and follow-up is sometimes lacking. </a:t>
          </a:r>
          <a:endParaRPr lang="en-GB" sz="1800" noProof="0" dirty="0"/>
        </a:p>
      </dgm:t>
    </dgm:pt>
    <dgm:pt modelId="{31796153-D720-48A7-B729-F991242CA72B}" type="parTrans" cxnId="{94275629-A2C7-4F13-A339-C7C052242AA0}">
      <dgm:prSet/>
      <dgm:spPr/>
      <dgm:t>
        <a:bodyPr/>
        <a:lstStyle/>
        <a:p>
          <a:endParaRPr lang="fi-FI"/>
        </a:p>
      </dgm:t>
    </dgm:pt>
    <dgm:pt modelId="{AA27321B-9733-456D-8C8D-EB55D823D3D3}" type="sibTrans" cxnId="{94275629-A2C7-4F13-A339-C7C052242AA0}">
      <dgm:prSet/>
      <dgm:spPr/>
      <dgm:t>
        <a:bodyPr/>
        <a:lstStyle/>
        <a:p>
          <a:endParaRPr lang="fi-FI"/>
        </a:p>
      </dgm:t>
    </dgm:pt>
    <dgm:pt modelId="{75747822-C130-4B45-BAE1-E116DEAE6F82}">
      <dgm:prSet phldrT="[Teksti]" custT="1"/>
      <dgm:spPr>
        <a:solidFill>
          <a:srgbClr val="92D050"/>
        </a:solidFill>
      </dgm:spPr>
      <dgm:t>
        <a:bodyPr/>
        <a:lstStyle/>
        <a:p>
          <a:r>
            <a:rPr lang="en-GB" sz="2800" noProof="0" dirty="0" smtClean="0"/>
            <a:t>High performance</a:t>
          </a:r>
          <a:endParaRPr lang="en-GB" sz="2800" noProof="0" dirty="0"/>
        </a:p>
      </dgm:t>
    </dgm:pt>
    <dgm:pt modelId="{93E5795D-AEB0-4D72-B4B5-534AC6A82FA1}" type="parTrans" cxnId="{4A38BAB9-121A-4E65-ABAC-2E6946BA84BA}">
      <dgm:prSet/>
      <dgm:spPr/>
      <dgm:t>
        <a:bodyPr/>
        <a:lstStyle/>
        <a:p>
          <a:endParaRPr lang="fi-FI"/>
        </a:p>
      </dgm:t>
    </dgm:pt>
    <dgm:pt modelId="{EA56A828-8EC3-4EB9-A0CA-ACBA5BA0DDD6}" type="sibTrans" cxnId="{4A38BAB9-121A-4E65-ABAC-2E6946BA84BA}">
      <dgm:prSet/>
      <dgm:spPr/>
      <dgm:t>
        <a:bodyPr/>
        <a:lstStyle/>
        <a:p>
          <a:endParaRPr lang="fi-FI"/>
        </a:p>
      </dgm:t>
    </dgm:pt>
    <dgm:pt modelId="{4FE0933E-DBEA-431B-9D23-BE2254117EB9}">
      <dgm:prSet phldrT="[Teksti]" custT="1"/>
      <dgm:spPr>
        <a:solidFill>
          <a:srgbClr val="00B050">
            <a:alpha val="25098"/>
          </a:srgbClr>
        </a:solidFill>
      </dgm:spPr>
      <dgm:t>
        <a:bodyPr/>
        <a:lstStyle/>
        <a:p>
          <a:r>
            <a:rPr lang="en-GB" sz="1800" noProof="0" dirty="0" smtClean="0"/>
            <a:t>Has process and procedures and works accordingly, compliance is monitored, there is follow-up and responsibilities are clear.</a:t>
          </a:r>
          <a:endParaRPr lang="en-GB" sz="1800" noProof="0" dirty="0"/>
        </a:p>
      </dgm:t>
    </dgm:pt>
    <dgm:pt modelId="{CF6481BD-D424-42E3-8FAB-4F9AFF123104}" type="parTrans" cxnId="{24BEF4EE-35EC-4EA1-B05D-C31C2EB8E5A1}">
      <dgm:prSet/>
      <dgm:spPr/>
      <dgm:t>
        <a:bodyPr/>
        <a:lstStyle/>
        <a:p>
          <a:endParaRPr lang="fi-FI"/>
        </a:p>
      </dgm:t>
    </dgm:pt>
    <dgm:pt modelId="{68A53931-B5E1-4F60-80FB-43106B143659}" type="sibTrans" cxnId="{24BEF4EE-35EC-4EA1-B05D-C31C2EB8E5A1}">
      <dgm:prSet/>
      <dgm:spPr/>
      <dgm:t>
        <a:bodyPr/>
        <a:lstStyle/>
        <a:p>
          <a:endParaRPr lang="fi-FI"/>
        </a:p>
      </dgm:t>
    </dgm:pt>
    <dgm:pt modelId="{0880EDF0-D210-45AF-AC9A-9E064002C08C}">
      <dgm:prSet phldrT="[Teksti]" custT="1"/>
      <dgm:spPr>
        <a:solidFill>
          <a:srgbClr val="FF0000"/>
        </a:solidFill>
      </dgm:spPr>
      <dgm:t>
        <a:bodyPr/>
        <a:lstStyle/>
        <a:p>
          <a:r>
            <a:rPr lang="en-GB" sz="2800" noProof="0" dirty="0" smtClean="0"/>
            <a:t>Poor performance</a:t>
          </a:r>
          <a:endParaRPr lang="en-GB" sz="2800" noProof="0" dirty="0"/>
        </a:p>
      </dgm:t>
    </dgm:pt>
    <dgm:pt modelId="{9B87E523-DB1D-4F93-BDF1-95A627CE86D1}" type="parTrans" cxnId="{8B29B146-E51F-408B-8D5B-B0DB19D77C1E}">
      <dgm:prSet/>
      <dgm:spPr/>
      <dgm:t>
        <a:bodyPr/>
        <a:lstStyle/>
        <a:p>
          <a:endParaRPr lang="fi-FI"/>
        </a:p>
      </dgm:t>
    </dgm:pt>
    <dgm:pt modelId="{0374707B-29E8-493F-AF1C-0A1F13E5106C}" type="sibTrans" cxnId="{8B29B146-E51F-408B-8D5B-B0DB19D77C1E}">
      <dgm:prSet/>
      <dgm:spPr/>
      <dgm:t>
        <a:bodyPr/>
        <a:lstStyle/>
        <a:p>
          <a:endParaRPr lang="fi-FI"/>
        </a:p>
      </dgm:t>
    </dgm:pt>
    <dgm:pt modelId="{68629A1F-E569-4BA5-9CF3-95861C189500}">
      <dgm:prSet phldrT="[Teksti]" custT="1"/>
      <dgm:spPr>
        <a:solidFill>
          <a:srgbClr val="FF0000">
            <a:alpha val="47843"/>
          </a:srgbClr>
        </a:solidFill>
      </dgm:spPr>
      <dgm:t>
        <a:bodyPr/>
        <a:lstStyle/>
        <a:p>
          <a:r>
            <a:rPr lang="en-GB" sz="1800" noProof="0" dirty="0" smtClean="0"/>
            <a:t>Has a process, but does not work accordingly. Responsibilities are unclear, follow-up and compliance monitoring are missing.</a:t>
          </a:r>
          <a:endParaRPr lang="en-GB" sz="1800" noProof="0" dirty="0"/>
        </a:p>
      </dgm:t>
    </dgm:pt>
    <dgm:pt modelId="{F7CE158A-327D-45B8-9F0D-BBEFE2CA5A46}" type="parTrans" cxnId="{E218474B-CA75-4FB4-8DF8-FE9484603A33}">
      <dgm:prSet/>
      <dgm:spPr/>
      <dgm:t>
        <a:bodyPr/>
        <a:lstStyle/>
        <a:p>
          <a:endParaRPr lang="fi-FI"/>
        </a:p>
      </dgm:t>
    </dgm:pt>
    <dgm:pt modelId="{3DDA871D-8100-4849-9023-BAA8F3181221}" type="sibTrans" cxnId="{E218474B-CA75-4FB4-8DF8-FE9484603A33}">
      <dgm:prSet/>
      <dgm:spPr/>
      <dgm:t>
        <a:bodyPr/>
        <a:lstStyle/>
        <a:p>
          <a:endParaRPr lang="fi-FI"/>
        </a:p>
      </dgm:t>
    </dgm:pt>
    <dgm:pt modelId="{74AD4952-2B9B-43B0-91B0-84DF7DE29193}" type="pres">
      <dgm:prSet presAssocID="{57A5A19E-F872-4B70-B225-68906B20DB1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i-FI"/>
        </a:p>
      </dgm:t>
    </dgm:pt>
    <dgm:pt modelId="{96049C14-815D-49E8-967C-C0F2DD26329D}" type="pres">
      <dgm:prSet presAssocID="{CFFADC67-4CF1-45CF-9C76-4FCE536C6F3B}" presName="linNode" presStyleCnt="0"/>
      <dgm:spPr/>
    </dgm:pt>
    <dgm:pt modelId="{591C96F4-112D-4F43-9E57-30047A18ECAE}" type="pres">
      <dgm:prSet presAssocID="{CFFADC67-4CF1-45CF-9C76-4FCE536C6F3B}" presName="parentText" presStyleLbl="node1" presStyleIdx="0" presStyleCnt="3" custLinFactY="5485" custLinFactNeighborX="196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62C9210A-EBF8-4C45-BBEF-30BDFAC95505}" type="pres">
      <dgm:prSet presAssocID="{CFFADC67-4CF1-45CF-9C76-4FCE536C6F3B}" presName="descendantText" presStyleLbl="alignAccFollowNode1" presStyleIdx="0" presStyleCnt="3" custLinFactY="31698" custLinFactNeighborX="1" custLinFactNeighborY="100000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17F08ECE-370A-4F04-8F15-D2847B7DFD2E}" type="pres">
      <dgm:prSet presAssocID="{E8C9BF74-5DAF-4B1B-83EA-3B63027EDA73}" presName="sp" presStyleCnt="0"/>
      <dgm:spPr/>
    </dgm:pt>
    <dgm:pt modelId="{4F962D4A-2DE8-43DA-8B66-D02DAABF3C7B}" type="pres">
      <dgm:prSet presAssocID="{75747822-C130-4B45-BAE1-E116DEAE6F82}" presName="linNode" presStyleCnt="0"/>
      <dgm:spPr/>
    </dgm:pt>
    <dgm:pt modelId="{282357FB-E966-477D-91C8-181C5109412B}" type="pres">
      <dgm:prSet presAssocID="{75747822-C130-4B45-BAE1-E116DEAE6F82}" presName="parentText" presStyleLbl="node1" presStyleIdx="1" presStyleCnt="3" custLinFactY="-3191" custLinFactNeighborX="196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E62345CF-4C58-433B-8BE1-25181DBC0D65}" type="pres">
      <dgm:prSet presAssocID="{75747822-C130-4B45-BAE1-E116DEAE6F82}" presName="descendantText" presStyleLbl="alignAccFollowNode1" presStyleIdx="1" presStyleCnt="3" custLinFactY="-29146" custLinFactNeighborX="1" custLinFactNeighborY="-100000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4F7FD046-5E4F-43B9-B829-751A16845809}" type="pres">
      <dgm:prSet presAssocID="{EA56A828-8EC3-4EB9-A0CA-ACBA5BA0DDD6}" presName="sp" presStyleCnt="0"/>
      <dgm:spPr/>
    </dgm:pt>
    <dgm:pt modelId="{1F907665-1569-497C-A1CA-95E61ED52D94}" type="pres">
      <dgm:prSet presAssocID="{0880EDF0-D210-45AF-AC9A-9E064002C08C}" presName="linNode" presStyleCnt="0"/>
      <dgm:spPr/>
    </dgm:pt>
    <dgm:pt modelId="{A368EB9D-78A2-457E-9836-83879B70CD84}" type="pres">
      <dgm:prSet presAssocID="{0880EDF0-D210-45AF-AC9A-9E064002C08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D09BEC62-F2FF-43D1-A234-8E830518E263}" type="pres">
      <dgm:prSet presAssocID="{0880EDF0-D210-45AF-AC9A-9E064002C08C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</dgm:ptLst>
  <dgm:cxnLst>
    <dgm:cxn modelId="{94275629-A2C7-4F13-A339-C7C052242AA0}" srcId="{CFFADC67-4CF1-45CF-9C76-4FCE536C6F3B}" destId="{DC12A741-F836-46B3-B59C-CE9A9CB82D88}" srcOrd="0" destOrd="0" parTransId="{31796153-D720-48A7-B729-F991242CA72B}" sibTransId="{AA27321B-9733-456D-8C8D-EB55D823D3D3}"/>
    <dgm:cxn modelId="{4A38BAB9-121A-4E65-ABAC-2E6946BA84BA}" srcId="{57A5A19E-F872-4B70-B225-68906B20DB19}" destId="{75747822-C130-4B45-BAE1-E116DEAE6F82}" srcOrd="1" destOrd="0" parTransId="{93E5795D-AEB0-4D72-B4B5-534AC6A82FA1}" sibTransId="{EA56A828-8EC3-4EB9-A0CA-ACBA5BA0DDD6}"/>
    <dgm:cxn modelId="{24BEF4EE-35EC-4EA1-B05D-C31C2EB8E5A1}" srcId="{75747822-C130-4B45-BAE1-E116DEAE6F82}" destId="{4FE0933E-DBEA-431B-9D23-BE2254117EB9}" srcOrd="0" destOrd="0" parTransId="{CF6481BD-D424-42E3-8FAB-4F9AFF123104}" sibTransId="{68A53931-B5E1-4F60-80FB-43106B143659}"/>
    <dgm:cxn modelId="{738CC173-5F6B-49AB-96CB-B38689307B40}" type="presOf" srcId="{DC12A741-F836-46B3-B59C-CE9A9CB82D88}" destId="{62C9210A-EBF8-4C45-BBEF-30BDFAC95505}" srcOrd="0" destOrd="0" presId="urn:microsoft.com/office/officeart/2005/8/layout/vList5"/>
    <dgm:cxn modelId="{8B29B146-E51F-408B-8D5B-B0DB19D77C1E}" srcId="{57A5A19E-F872-4B70-B225-68906B20DB19}" destId="{0880EDF0-D210-45AF-AC9A-9E064002C08C}" srcOrd="2" destOrd="0" parTransId="{9B87E523-DB1D-4F93-BDF1-95A627CE86D1}" sibTransId="{0374707B-29E8-493F-AF1C-0A1F13E5106C}"/>
    <dgm:cxn modelId="{A25E94F4-F573-4FEF-B089-B6A42A0658C0}" type="presOf" srcId="{0880EDF0-D210-45AF-AC9A-9E064002C08C}" destId="{A368EB9D-78A2-457E-9836-83879B70CD84}" srcOrd="0" destOrd="0" presId="urn:microsoft.com/office/officeart/2005/8/layout/vList5"/>
    <dgm:cxn modelId="{515B4790-5B07-4196-A757-7FB5A4088263}" type="presOf" srcId="{68629A1F-E569-4BA5-9CF3-95861C189500}" destId="{D09BEC62-F2FF-43D1-A234-8E830518E263}" srcOrd="0" destOrd="0" presId="urn:microsoft.com/office/officeart/2005/8/layout/vList5"/>
    <dgm:cxn modelId="{0C91B29D-C04B-47B7-A3ED-54760535E83C}" srcId="{57A5A19E-F872-4B70-B225-68906B20DB19}" destId="{CFFADC67-4CF1-45CF-9C76-4FCE536C6F3B}" srcOrd="0" destOrd="0" parTransId="{B2FDF6E4-D10A-4B70-92EB-1E9DFE3BC97A}" sibTransId="{E8C9BF74-5DAF-4B1B-83EA-3B63027EDA73}"/>
    <dgm:cxn modelId="{E218474B-CA75-4FB4-8DF8-FE9484603A33}" srcId="{0880EDF0-D210-45AF-AC9A-9E064002C08C}" destId="{68629A1F-E569-4BA5-9CF3-95861C189500}" srcOrd="0" destOrd="0" parTransId="{F7CE158A-327D-45B8-9F0D-BBEFE2CA5A46}" sibTransId="{3DDA871D-8100-4849-9023-BAA8F3181221}"/>
    <dgm:cxn modelId="{0D50A941-8516-4337-A940-80831C9B4D70}" type="presOf" srcId="{4FE0933E-DBEA-431B-9D23-BE2254117EB9}" destId="{E62345CF-4C58-433B-8BE1-25181DBC0D65}" srcOrd="0" destOrd="0" presId="urn:microsoft.com/office/officeart/2005/8/layout/vList5"/>
    <dgm:cxn modelId="{FBF875FF-5F67-4D6C-B826-904B79296446}" type="presOf" srcId="{CFFADC67-4CF1-45CF-9C76-4FCE536C6F3B}" destId="{591C96F4-112D-4F43-9E57-30047A18ECAE}" srcOrd="0" destOrd="0" presId="urn:microsoft.com/office/officeart/2005/8/layout/vList5"/>
    <dgm:cxn modelId="{D3718045-78D0-46C8-9993-51A6BF60E57F}" type="presOf" srcId="{75747822-C130-4B45-BAE1-E116DEAE6F82}" destId="{282357FB-E966-477D-91C8-181C5109412B}" srcOrd="0" destOrd="0" presId="urn:microsoft.com/office/officeart/2005/8/layout/vList5"/>
    <dgm:cxn modelId="{AF79D589-346E-4734-B380-E6F33C70F0AE}" type="presOf" srcId="{57A5A19E-F872-4B70-B225-68906B20DB19}" destId="{74AD4952-2B9B-43B0-91B0-84DF7DE29193}" srcOrd="0" destOrd="0" presId="urn:microsoft.com/office/officeart/2005/8/layout/vList5"/>
    <dgm:cxn modelId="{A0F7C9E6-3818-4096-9EFE-30D5A6805D12}" type="presParOf" srcId="{74AD4952-2B9B-43B0-91B0-84DF7DE29193}" destId="{96049C14-815D-49E8-967C-C0F2DD26329D}" srcOrd="0" destOrd="0" presId="urn:microsoft.com/office/officeart/2005/8/layout/vList5"/>
    <dgm:cxn modelId="{2DC21226-D47D-4BAB-A426-E325819D844D}" type="presParOf" srcId="{96049C14-815D-49E8-967C-C0F2DD26329D}" destId="{591C96F4-112D-4F43-9E57-30047A18ECAE}" srcOrd="0" destOrd="0" presId="urn:microsoft.com/office/officeart/2005/8/layout/vList5"/>
    <dgm:cxn modelId="{0F4484C7-0D59-47E5-BA7E-83B76A5067E8}" type="presParOf" srcId="{96049C14-815D-49E8-967C-C0F2DD26329D}" destId="{62C9210A-EBF8-4C45-BBEF-30BDFAC95505}" srcOrd="1" destOrd="0" presId="urn:microsoft.com/office/officeart/2005/8/layout/vList5"/>
    <dgm:cxn modelId="{3A1B564E-A9B0-4E2A-85E8-F61F946175BB}" type="presParOf" srcId="{74AD4952-2B9B-43B0-91B0-84DF7DE29193}" destId="{17F08ECE-370A-4F04-8F15-D2847B7DFD2E}" srcOrd="1" destOrd="0" presId="urn:microsoft.com/office/officeart/2005/8/layout/vList5"/>
    <dgm:cxn modelId="{F92490E8-2CDA-44FF-A9E5-1F05C8AE6F7A}" type="presParOf" srcId="{74AD4952-2B9B-43B0-91B0-84DF7DE29193}" destId="{4F962D4A-2DE8-43DA-8B66-D02DAABF3C7B}" srcOrd="2" destOrd="0" presId="urn:microsoft.com/office/officeart/2005/8/layout/vList5"/>
    <dgm:cxn modelId="{B4A6B9B3-FA26-4170-815D-87CE3A91AF50}" type="presParOf" srcId="{4F962D4A-2DE8-43DA-8B66-D02DAABF3C7B}" destId="{282357FB-E966-477D-91C8-181C5109412B}" srcOrd="0" destOrd="0" presId="urn:microsoft.com/office/officeart/2005/8/layout/vList5"/>
    <dgm:cxn modelId="{631C66AA-D793-4498-B16D-04246020BD30}" type="presParOf" srcId="{4F962D4A-2DE8-43DA-8B66-D02DAABF3C7B}" destId="{E62345CF-4C58-433B-8BE1-25181DBC0D65}" srcOrd="1" destOrd="0" presId="urn:microsoft.com/office/officeart/2005/8/layout/vList5"/>
    <dgm:cxn modelId="{843202F0-850A-43E2-B5EF-85845DC5FE77}" type="presParOf" srcId="{74AD4952-2B9B-43B0-91B0-84DF7DE29193}" destId="{4F7FD046-5E4F-43B9-B829-751A16845809}" srcOrd="3" destOrd="0" presId="urn:microsoft.com/office/officeart/2005/8/layout/vList5"/>
    <dgm:cxn modelId="{7DD53F1A-D72E-438C-8BE3-202499E4FA73}" type="presParOf" srcId="{74AD4952-2B9B-43B0-91B0-84DF7DE29193}" destId="{1F907665-1569-497C-A1CA-95E61ED52D94}" srcOrd="4" destOrd="0" presId="urn:microsoft.com/office/officeart/2005/8/layout/vList5"/>
    <dgm:cxn modelId="{5F9E8179-9C29-4BFC-870E-0C8ED09A9CB0}" type="presParOf" srcId="{1F907665-1569-497C-A1CA-95E61ED52D94}" destId="{A368EB9D-78A2-457E-9836-83879B70CD84}" srcOrd="0" destOrd="0" presId="urn:microsoft.com/office/officeart/2005/8/layout/vList5"/>
    <dgm:cxn modelId="{16625E68-5EEE-438B-933A-E24AB6A67891}" type="presParOf" srcId="{1F907665-1569-497C-A1CA-95E61ED52D94}" destId="{D09BEC62-F2FF-43D1-A234-8E830518E26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153B142-5DB4-45CF-B885-11D47615F45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i-FI"/>
        </a:p>
      </dgm:t>
    </dgm:pt>
    <dgm:pt modelId="{B535B7AF-CD34-483E-BEFC-FAEB45362687}">
      <dgm:prSet phldrT="[Teksti]" custT="1"/>
      <dgm:spPr/>
      <dgm:t>
        <a:bodyPr/>
        <a:lstStyle/>
        <a:p>
          <a:r>
            <a:rPr lang="fi-FI" sz="2000" dirty="0" smtClean="0"/>
            <a:t>EU </a:t>
          </a:r>
          <a:r>
            <a:rPr lang="fi-FI" sz="2000" dirty="0" err="1" smtClean="0"/>
            <a:t>Commission</a:t>
          </a:r>
          <a:endParaRPr lang="fi-FI" sz="2000" dirty="0"/>
        </a:p>
      </dgm:t>
    </dgm:pt>
    <dgm:pt modelId="{B65224A1-BBE6-4DD1-AA65-853EE29E1F23}" type="parTrans" cxnId="{E8F41717-E72B-4EE0-9139-5862FA199CBF}">
      <dgm:prSet/>
      <dgm:spPr/>
      <dgm:t>
        <a:bodyPr/>
        <a:lstStyle/>
        <a:p>
          <a:endParaRPr lang="fi-FI"/>
        </a:p>
      </dgm:t>
    </dgm:pt>
    <dgm:pt modelId="{FC6D1228-E573-4CC2-AB09-584F6F2C8224}" type="sibTrans" cxnId="{E8F41717-E72B-4EE0-9139-5862FA199CBF}">
      <dgm:prSet/>
      <dgm:spPr/>
      <dgm:t>
        <a:bodyPr/>
        <a:lstStyle/>
        <a:p>
          <a:endParaRPr lang="fi-FI"/>
        </a:p>
      </dgm:t>
    </dgm:pt>
    <dgm:pt modelId="{1D217930-9583-4FEF-B077-C968B14993AE}">
      <dgm:prSet phldrT="[Teksti]"/>
      <dgm:spPr/>
      <dgm:t>
        <a:bodyPr/>
        <a:lstStyle/>
        <a:p>
          <a:r>
            <a:rPr lang="fi-FI" dirty="0" err="1" smtClean="0"/>
            <a:t>Goals</a:t>
          </a:r>
          <a:r>
            <a:rPr lang="fi-FI" dirty="0" smtClean="0"/>
            <a:t> for </a:t>
          </a:r>
          <a:r>
            <a:rPr lang="fi-FI" dirty="0" err="1" smtClean="0"/>
            <a:t>road</a:t>
          </a:r>
          <a:r>
            <a:rPr lang="fi-FI" dirty="0" smtClean="0"/>
            <a:t> </a:t>
          </a:r>
          <a:r>
            <a:rPr lang="fi-FI" dirty="0" err="1" smtClean="0"/>
            <a:t>deaths</a:t>
          </a:r>
          <a:r>
            <a:rPr lang="fi-FI" dirty="0" smtClean="0"/>
            <a:t> and </a:t>
          </a:r>
          <a:r>
            <a:rPr lang="fi-FI" dirty="0" err="1" smtClean="0"/>
            <a:t>serious</a:t>
          </a:r>
          <a:r>
            <a:rPr lang="fi-FI" dirty="0" smtClean="0"/>
            <a:t> </a:t>
          </a:r>
          <a:r>
            <a:rPr lang="fi-FI" dirty="0" err="1" smtClean="0"/>
            <a:t>injuries</a:t>
          </a:r>
          <a:r>
            <a:rPr lang="fi-FI" dirty="0" smtClean="0"/>
            <a:t> (</a:t>
          </a:r>
          <a:r>
            <a:rPr lang="fi-FI" dirty="0" err="1" smtClean="0"/>
            <a:t>coming</a:t>
          </a:r>
          <a:r>
            <a:rPr lang="fi-FI" dirty="0" smtClean="0"/>
            <a:t>)</a:t>
          </a:r>
          <a:endParaRPr lang="fi-FI" dirty="0"/>
        </a:p>
      </dgm:t>
    </dgm:pt>
    <dgm:pt modelId="{C7D2FB73-6E2F-404B-8C07-3173BE0A0A87}" type="parTrans" cxnId="{BF382C4B-8D79-44AC-908D-727C4770151A}">
      <dgm:prSet/>
      <dgm:spPr/>
      <dgm:t>
        <a:bodyPr/>
        <a:lstStyle/>
        <a:p>
          <a:endParaRPr lang="fi-FI"/>
        </a:p>
      </dgm:t>
    </dgm:pt>
    <dgm:pt modelId="{296F0CB9-53A6-4291-BC0E-7521F9925677}" type="sibTrans" cxnId="{BF382C4B-8D79-44AC-908D-727C4770151A}">
      <dgm:prSet/>
      <dgm:spPr/>
      <dgm:t>
        <a:bodyPr/>
        <a:lstStyle/>
        <a:p>
          <a:endParaRPr lang="fi-FI"/>
        </a:p>
      </dgm:t>
    </dgm:pt>
    <dgm:pt modelId="{64C0404F-2616-409B-9A22-2458BCD08994}">
      <dgm:prSet phldrT="[Teksti]" custT="1"/>
      <dgm:spPr/>
      <dgm:t>
        <a:bodyPr/>
        <a:lstStyle/>
        <a:p>
          <a:r>
            <a:rPr lang="fi-FI" sz="2000" dirty="0" err="1" smtClean="0">
              <a:solidFill>
                <a:schemeClr val="bg1"/>
              </a:solidFill>
            </a:rPr>
            <a:t>Ministry</a:t>
          </a:r>
          <a:r>
            <a:rPr lang="fi-FI" sz="2000" dirty="0" smtClean="0">
              <a:solidFill>
                <a:schemeClr val="bg1"/>
              </a:solidFill>
            </a:rPr>
            <a:t> of Transport and Central </a:t>
          </a:r>
          <a:r>
            <a:rPr lang="fi-FI" sz="2000" dirty="0" err="1" smtClean="0">
              <a:solidFill>
                <a:schemeClr val="bg1"/>
              </a:solidFill>
            </a:rPr>
            <a:t>Administration</a:t>
          </a:r>
          <a:endParaRPr lang="fi-FI" sz="2000" dirty="0" smtClean="0">
            <a:solidFill>
              <a:schemeClr val="bg1"/>
            </a:solidFill>
          </a:endParaRPr>
        </a:p>
      </dgm:t>
    </dgm:pt>
    <dgm:pt modelId="{4F39F258-2BFF-4855-B3A0-23613188D93B}" type="parTrans" cxnId="{DAE0378A-4424-42FD-A69F-1FA91D9AEA5B}">
      <dgm:prSet/>
      <dgm:spPr/>
      <dgm:t>
        <a:bodyPr/>
        <a:lstStyle/>
        <a:p>
          <a:endParaRPr lang="fi-FI"/>
        </a:p>
      </dgm:t>
    </dgm:pt>
    <dgm:pt modelId="{5926714B-3C45-446B-AF88-6D05014844B8}" type="sibTrans" cxnId="{DAE0378A-4424-42FD-A69F-1FA91D9AEA5B}">
      <dgm:prSet/>
      <dgm:spPr/>
      <dgm:t>
        <a:bodyPr/>
        <a:lstStyle/>
        <a:p>
          <a:endParaRPr lang="fi-FI"/>
        </a:p>
      </dgm:t>
    </dgm:pt>
    <dgm:pt modelId="{49EDBCC5-235C-459D-8917-74A32BECEF8B}">
      <dgm:prSet phldrT="[Teksti]"/>
      <dgm:spPr/>
      <dgm:t>
        <a:bodyPr/>
        <a:lstStyle/>
        <a:p>
          <a:r>
            <a:rPr lang="fi-FI" dirty="0" smtClean="0"/>
            <a:t>State Road </a:t>
          </a:r>
          <a:r>
            <a:rPr lang="fi-FI" dirty="0" err="1" smtClean="0"/>
            <a:t>Safety</a:t>
          </a:r>
          <a:r>
            <a:rPr lang="fi-FI" dirty="0" smtClean="0"/>
            <a:t> </a:t>
          </a:r>
          <a:r>
            <a:rPr lang="fi-FI" dirty="0" err="1" smtClean="0"/>
            <a:t>Program/Plan</a:t>
          </a:r>
          <a:endParaRPr lang="fi-FI" dirty="0"/>
        </a:p>
      </dgm:t>
    </dgm:pt>
    <dgm:pt modelId="{CF7359F2-D170-4544-AF13-3456D7C2129C}" type="parTrans" cxnId="{2B288855-80FE-4533-A4B6-B737198560E5}">
      <dgm:prSet/>
      <dgm:spPr/>
      <dgm:t>
        <a:bodyPr/>
        <a:lstStyle/>
        <a:p>
          <a:endParaRPr lang="fi-FI"/>
        </a:p>
      </dgm:t>
    </dgm:pt>
    <dgm:pt modelId="{176E1394-2082-401E-A6F4-1DBD2091773C}" type="sibTrans" cxnId="{2B288855-80FE-4533-A4B6-B737198560E5}">
      <dgm:prSet/>
      <dgm:spPr/>
      <dgm:t>
        <a:bodyPr/>
        <a:lstStyle/>
        <a:p>
          <a:endParaRPr lang="fi-FI"/>
        </a:p>
      </dgm:t>
    </dgm:pt>
    <dgm:pt modelId="{7C068C3D-895B-4EB3-962D-7C5AA34F5D2D}">
      <dgm:prSet phldrT="[Teksti]" custT="1"/>
      <dgm:spPr/>
      <dgm:t>
        <a:bodyPr/>
        <a:lstStyle/>
        <a:p>
          <a:r>
            <a:rPr lang="fi-FI" sz="2000" dirty="0" err="1" smtClean="0"/>
            <a:t>Regional</a:t>
          </a:r>
          <a:r>
            <a:rPr lang="fi-FI" sz="2000" dirty="0" smtClean="0"/>
            <a:t> Road </a:t>
          </a:r>
          <a:r>
            <a:rPr lang="fi-FI" sz="2000" dirty="0" err="1" smtClean="0"/>
            <a:t>Safety</a:t>
          </a:r>
          <a:r>
            <a:rPr lang="fi-FI" sz="2000" dirty="0" smtClean="0"/>
            <a:t> </a:t>
          </a:r>
          <a:r>
            <a:rPr lang="fi-FI" sz="2000" dirty="0" err="1" smtClean="0"/>
            <a:t>Actors</a:t>
          </a:r>
          <a:endParaRPr lang="fi-FI" sz="2000" dirty="0" smtClean="0"/>
        </a:p>
      </dgm:t>
    </dgm:pt>
    <dgm:pt modelId="{B329C9E0-0B2C-416B-A7CD-874C8845638D}" type="parTrans" cxnId="{7C622E87-D724-4AAA-BFE5-20A010563833}">
      <dgm:prSet/>
      <dgm:spPr/>
      <dgm:t>
        <a:bodyPr/>
        <a:lstStyle/>
        <a:p>
          <a:endParaRPr lang="fi-FI"/>
        </a:p>
      </dgm:t>
    </dgm:pt>
    <dgm:pt modelId="{E8AC2D8F-20BB-48E6-A0A8-49F8926D2FC8}" type="sibTrans" cxnId="{7C622E87-D724-4AAA-BFE5-20A010563833}">
      <dgm:prSet/>
      <dgm:spPr/>
      <dgm:t>
        <a:bodyPr/>
        <a:lstStyle/>
        <a:p>
          <a:endParaRPr lang="fi-FI"/>
        </a:p>
      </dgm:t>
    </dgm:pt>
    <dgm:pt modelId="{1EE7F471-54DF-49A8-8779-14A0123733A1}">
      <dgm:prSet phldrT="[Teksti]"/>
      <dgm:spPr/>
      <dgm:t>
        <a:bodyPr/>
        <a:lstStyle/>
        <a:p>
          <a:r>
            <a:rPr lang="fi-FI" dirty="0" err="1" smtClean="0"/>
            <a:t>Regional</a:t>
          </a:r>
          <a:r>
            <a:rPr lang="fi-FI" dirty="0" smtClean="0"/>
            <a:t> Road </a:t>
          </a:r>
          <a:r>
            <a:rPr lang="fi-FI" dirty="0" err="1" smtClean="0"/>
            <a:t>Safety</a:t>
          </a:r>
          <a:r>
            <a:rPr lang="fi-FI" dirty="0" smtClean="0"/>
            <a:t> </a:t>
          </a:r>
          <a:r>
            <a:rPr lang="fi-FI" dirty="0" err="1" smtClean="0"/>
            <a:t>Plan</a:t>
          </a:r>
          <a:endParaRPr lang="fi-FI" dirty="0"/>
        </a:p>
      </dgm:t>
    </dgm:pt>
    <dgm:pt modelId="{78E926FE-EA17-4913-9AA6-CC65F1FED7F2}" type="parTrans" cxnId="{5C904E60-5A34-4E4B-9459-84AD417896C4}">
      <dgm:prSet/>
      <dgm:spPr/>
      <dgm:t>
        <a:bodyPr/>
        <a:lstStyle/>
        <a:p>
          <a:endParaRPr lang="fi-FI"/>
        </a:p>
      </dgm:t>
    </dgm:pt>
    <dgm:pt modelId="{72676235-5F76-40B5-AA3F-416BEFAE17DB}" type="sibTrans" cxnId="{5C904E60-5A34-4E4B-9459-84AD417896C4}">
      <dgm:prSet/>
      <dgm:spPr/>
      <dgm:t>
        <a:bodyPr/>
        <a:lstStyle/>
        <a:p>
          <a:endParaRPr lang="fi-FI"/>
        </a:p>
      </dgm:t>
    </dgm:pt>
    <dgm:pt modelId="{8288C5E6-0F46-4AAE-B81D-F9100ADCEFAF}">
      <dgm:prSet phldrT="[Teksti]" custT="1"/>
      <dgm:spPr/>
      <dgm:t>
        <a:bodyPr/>
        <a:lstStyle/>
        <a:p>
          <a:r>
            <a:rPr lang="fi-FI" sz="1800" dirty="0" err="1" smtClean="0"/>
            <a:t>Municipality</a:t>
          </a:r>
          <a:r>
            <a:rPr lang="fi-FI" sz="1800" dirty="0" smtClean="0"/>
            <a:t> Road </a:t>
          </a:r>
          <a:r>
            <a:rPr lang="fi-FI" sz="1800" dirty="0" err="1" smtClean="0"/>
            <a:t>Safety</a:t>
          </a:r>
          <a:r>
            <a:rPr lang="fi-FI" sz="1800" dirty="0" smtClean="0"/>
            <a:t> </a:t>
          </a:r>
        </a:p>
      </dgm:t>
    </dgm:pt>
    <dgm:pt modelId="{285C938E-37BB-4AB6-AEB2-71EBCB6D3390}" type="parTrans" cxnId="{3668906D-DC26-4EE8-9F3B-6140D247C277}">
      <dgm:prSet/>
      <dgm:spPr/>
      <dgm:t>
        <a:bodyPr/>
        <a:lstStyle/>
        <a:p>
          <a:endParaRPr lang="fi-FI"/>
        </a:p>
      </dgm:t>
    </dgm:pt>
    <dgm:pt modelId="{5BC28F09-AED0-420E-890E-CBB720B3916E}" type="sibTrans" cxnId="{3668906D-DC26-4EE8-9F3B-6140D247C277}">
      <dgm:prSet/>
      <dgm:spPr/>
      <dgm:t>
        <a:bodyPr/>
        <a:lstStyle/>
        <a:p>
          <a:endParaRPr lang="fi-FI"/>
        </a:p>
      </dgm:t>
    </dgm:pt>
    <dgm:pt modelId="{EF603FD6-B654-4101-8E8B-B20DA50728AA}">
      <dgm:prSet phldrT="[Teksti]"/>
      <dgm:spPr/>
      <dgm:t>
        <a:bodyPr/>
        <a:lstStyle/>
        <a:p>
          <a:r>
            <a:rPr lang="fi-FI" dirty="0" err="1" smtClean="0"/>
            <a:t>Municipality</a:t>
          </a:r>
          <a:r>
            <a:rPr lang="fi-FI" dirty="0" smtClean="0"/>
            <a:t> </a:t>
          </a:r>
          <a:r>
            <a:rPr lang="fi-FI" dirty="0" err="1" smtClean="0"/>
            <a:t>Plan</a:t>
          </a:r>
          <a:endParaRPr lang="fi-FI" dirty="0"/>
        </a:p>
      </dgm:t>
    </dgm:pt>
    <dgm:pt modelId="{CE328B5D-2918-4C21-97B2-5F957EF59AFC}" type="parTrans" cxnId="{811D2EA8-DAFD-499C-9E2C-753D425FBDD2}">
      <dgm:prSet/>
      <dgm:spPr/>
      <dgm:t>
        <a:bodyPr/>
        <a:lstStyle/>
        <a:p>
          <a:endParaRPr lang="fi-FI"/>
        </a:p>
      </dgm:t>
    </dgm:pt>
    <dgm:pt modelId="{9F4D8D0E-1D7A-48FF-9946-75ACEB93C58F}" type="sibTrans" cxnId="{811D2EA8-DAFD-499C-9E2C-753D425FBDD2}">
      <dgm:prSet/>
      <dgm:spPr/>
      <dgm:t>
        <a:bodyPr/>
        <a:lstStyle/>
        <a:p>
          <a:endParaRPr lang="fi-FI"/>
        </a:p>
      </dgm:t>
    </dgm:pt>
    <dgm:pt modelId="{378405F4-7361-4873-A717-CE36B8498ADF}">
      <dgm:prSet phldrT="[Teksti]"/>
      <dgm:spPr/>
      <dgm:t>
        <a:bodyPr/>
        <a:lstStyle/>
        <a:p>
          <a:r>
            <a:rPr lang="fi-FI" dirty="0" err="1" smtClean="0"/>
            <a:t>Government</a:t>
          </a:r>
          <a:r>
            <a:rPr lang="fi-FI" dirty="0" smtClean="0"/>
            <a:t> </a:t>
          </a:r>
          <a:r>
            <a:rPr lang="fi-FI" dirty="0" err="1" smtClean="0"/>
            <a:t>Resolution</a:t>
          </a:r>
          <a:endParaRPr lang="fi-FI" dirty="0"/>
        </a:p>
      </dgm:t>
    </dgm:pt>
    <dgm:pt modelId="{BD5DDCDC-C913-4E4C-9DCF-5F0949274EEC}" type="parTrans" cxnId="{1AB8D016-A025-46E3-B633-B9CE721E6EBA}">
      <dgm:prSet/>
      <dgm:spPr/>
    </dgm:pt>
    <dgm:pt modelId="{44CA1C6F-BC32-465F-8CBD-98E752EFE081}" type="sibTrans" cxnId="{1AB8D016-A025-46E3-B633-B9CE721E6EBA}">
      <dgm:prSet/>
      <dgm:spPr/>
    </dgm:pt>
    <dgm:pt modelId="{4A8CCE6A-C221-467E-A1D0-4BC98F6705E5}" type="pres">
      <dgm:prSet presAssocID="{9153B142-5DB4-45CF-B885-11D47615F4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i-FI"/>
        </a:p>
      </dgm:t>
    </dgm:pt>
    <dgm:pt modelId="{D4C4C0EF-740A-4BCB-9131-BEB74ECED1F4}" type="pres">
      <dgm:prSet presAssocID="{B535B7AF-CD34-483E-BEFC-FAEB45362687}" presName="linNode" presStyleCnt="0"/>
      <dgm:spPr/>
    </dgm:pt>
    <dgm:pt modelId="{830CB999-C214-432A-8F94-868BCFD08496}" type="pres">
      <dgm:prSet presAssocID="{B535B7AF-CD34-483E-BEFC-FAEB45362687}" presName="parentText" presStyleLbl="node1" presStyleIdx="0" presStyleCnt="4" custScaleX="133709">
        <dgm:presLayoutVars>
          <dgm:chMax val="1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391B2ACC-DE02-4D10-A05F-D0C79BBBB96C}" type="pres">
      <dgm:prSet presAssocID="{B535B7AF-CD34-483E-BEFC-FAEB45362687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362FAECA-AFF5-49A1-B6B3-C0B17937B21D}" type="pres">
      <dgm:prSet presAssocID="{FC6D1228-E573-4CC2-AB09-584F6F2C8224}" presName="sp" presStyleCnt="0"/>
      <dgm:spPr/>
    </dgm:pt>
    <dgm:pt modelId="{18CA2E50-BB5D-4774-8B96-933B33F5C234}" type="pres">
      <dgm:prSet presAssocID="{64C0404F-2616-409B-9A22-2458BCD08994}" presName="linNode" presStyleCnt="0"/>
      <dgm:spPr/>
    </dgm:pt>
    <dgm:pt modelId="{BBBA967E-D5E0-4C1E-B3CE-08F058D127D0}" type="pres">
      <dgm:prSet presAssocID="{64C0404F-2616-409B-9A22-2458BCD08994}" presName="parentText" presStyleLbl="node1" presStyleIdx="1" presStyleCnt="4" custScaleX="135101">
        <dgm:presLayoutVars>
          <dgm:chMax val="1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9375F571-2C45-4639-A606-34395B55BC1C}" type="pres">
      <dgm:prSet presAssocID="{64C0404F-2616-409B-9A22-2458BCD08994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C7B03E6E-82A1-4E40-A26C-E37547CE4116}" type="pres">
      <dgm:prSet presAssocID="{5926714B-3C45-446B-AF88-6D05014844B8}" presName="sp" presStyleCnt="0"/>
      <dgm:spPr/>
    </dgm:pt>
    <dgm:pt modelId="{D587DD01-E0B2-4777-B497-A212943095D4}" type="pres">
      <dgm:prSet presAssocID="{7C068C3D-895B-4EB3-962D-7C5AA34F5D2D}" presName="linNode" presStyleCnt="0"/>
      <dgm:spPr/>
    </dgm:pt>
    <dgm:pt modelId="{7EBE4043-EE73-4C2B-A589-FEB6B94F3531}" type="pres">
      <dgm:prSet presAssocID="{7C068C3D-895B-4EB3-962D-7C5AA34F5D2D}" presName="parentText" presStyleLbl="node1" presStyleIdx="2" presStyleCnt="4" custScaleX="133709">
        <dgm:presLayoutVars>
          <dgm:chMax val="1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78EFE2EA-164E-49C5-849F-9412C3BB8762}" type="pres">
      <dgm:prSet presAssocID="{7C068C3D-895B-4EB3-962D-7C5AA34F5D2D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2F41A439-9558-49EA-9BA0-73D93BBD0663}" type="pres">
      <dgm:prSet presAssocID="{E8AC2D8F-20BB-48E6-A0A8-49F8926D2FC8}" presName="sp" presStyleCnt="0"/>
      <dgm:spPr/>
    </dgm:pt>
    <dgm:pt modelId="{BD1C358E-D921-4ECF-91C2-EB09088272D0}" type="pres">
      <dgm:prSet presAssocID="{8288C5E6-0F46-4AAE-B81D-F9100ADCEFAF}" presName="linNode" presStyleCnt="0"/>
      <dgm:spPr/>
    </dgm:pt>
    <dgm:pt modelId="{2CF152A5-583D-407B-85A7-8AD573598707}" type="pres">
      <dgm:prSet presAssocID="{8288C5E6-0F46-4AAE-B81D-F9100ADCEFAF}" presName="parentText" presStyleLbl="node1" presStyleIdx="3" presStyleCnt="4" custScaleX="133709">
        <dgm:presLayoutVars>
          <dgm:chMax val="1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7BA8DD1D-F040-483D-91FF-5C6165C8E499}" type="pres">
      <dgm:prSet presAssocID="{8288C5E6-0F46-4AAE-B81D-F9100ADCEFAF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</dgm:ptLst>
  <dgm:cxnLst>
    <dgm:cxn modelId="{E8F41717-E72B-4EE0-9139-5862FA199CBF}" srcId="{9153B142-5DB4-45CF-B885-11D47615F45F}" destId="{B535B7AF-CD34-483E-BEFC-FAEB45362687}" srcOrd="0" destOrd="0" parTransId="{B65224A1-BBE6-4DD1-AA65-853EE29E1F23}" sibTransId="{FC6D1228-E573-4CC2-AB09-584F6F2C8224}"/>
    <dgm:cxn modelId="{C6B7373B-B257-4719-9DE5-01EF1E2337AB}" type="presOf" srcId="{8288C5E6-0F46-4AAE-B81D-F9100ADCEFAF}" destId="{2CF152A5-583D-407B-85A7-8AD573598707}" srcOrd="0" destOrd="0" presId="urn:microsoft.com/office/officeart/2005/8/layout/vList5"/>
    <dgm:cxn modelId="{7C622E87-D724-4AAA-BFE5-20A010563833}" srcId="{9153B142-5DB4-45CF-B885-11D47615F45F}" destId="{7C068C3D-895B-4EB3-962D-7C5AA34F5D2D}" srcOrd="2" destOrd="0" parTransId="{B329C9E0-0B2C-416B-A7CD-874C8845638D}" sibTransId="{E8AC2D8F-20BB-48E6-A0A8-49F8926D2FC8}"/>
    <dgm:cxn modelId="{B7D18E8D-F8DD-406A-BAF4-2470728F0242}" type="presOf" srcId="{378405F4-7361-4873-A717-CE36B8498ADF}" destId="{9375F571-2C45-4639-A606-34395B55BC1C}" srcOrd="0" destOrd="0" presId="urn:microsoft.com/office/officeart/2005/8/layout/vList5"/>
    <dgm:cxn modelId="{1AB8D016-A025-46E3-B633-B9CE721E6EBA}" srcId="{64C0404F-2616-409B-9A22-2458BCD08994}" destId="{378405F4-7361-4873-A717-CE36B8498ADF}" srcOrd="0" destOrd="0" parTransId="{BD5DDCDC-C913-4E4C-9DCF-5F0949274EEC}" sibTransId="{44CA1C6F-BC32-465F-8CBD-98E752EFE081}"/>
    <dgm:cxn modelId="{59585548-FD00-457C-87BA-3FF2AB9188A7}" type="presOf" srcId="{1D217930-9583-4FEF-B077-C968B14993AE}" destId="{391B2ACC-DE02-4D10-A05F-D0C79BBBB96C}" srcOrd="0" destOrd="0" presId="urn:microsoft.com/office/officeart/2005/8/layout/vList5"/>
    <dgm:cxn modelId="{BF382C4B-8D79-44AC-908D-727C4770151A}" srcId="{B535B7AF-CD34-483E-BEFC-FAEB45362687}" destId="{1D217930-9583-4FEF-B077-C968B14993AE}" srcOrd="0" destOrd="0" parTransId="{C7D2FB73-6E2F-404B-8C07-3173BE0A0A87}" sibTransId="{296F0CB9-53A6-4291-BC0E-7521F9925677}"/>
    <dgm:cxn modelId="{2B288855-80FE-4533-A4B6-B737198560E5}" srcId="{64C0404F-2616-409B-9A22-2458BCD08994}" destId="{49EDBCC5-235C-459D-8917-74A32BECEF8B}" srcOrd="1" destOrd="0" parTransId="{CF7359F2-D170-4544-AF13-3456D7C2129C}" sibTransId="{176E1394-2082-401E-A6F4-1DBD2091773C}"/>
    <dgm:cxn modelId="{23A113A4-FEE5-465E-8F15-42A3C89065C0}" type="presOf" srcId="{EF603FD6-B654-4101-8E8B-B20DA50728AA}" destId="{7BA8DD1D-F040-483D-91FF-5C6165C8E499}" srcOrd="0" destOrd="0" presId="urn:microsoft.com/office/officeart/2005/8/layout/vList5"/>
    <dgm:cxn modelId="{5D94A217-2A1B-4862-9848-2067FA2A77E3}" type="presOf" srcId="{B535B7AF-CD34-483E-BEFC-FAEB45362687}" destId="{830CB999-C214-432A-8F94-868BCFD08496}" srcOrd="0" destOrd="0" presId="urn:microsoft.com/office/officeart/2005/8/layout/vList5"/>
    <dgm:cxn modelId="{811D2EA8-DAFD-499C-9E2C-753D425FBDD2}" srcId="{8288C5E6-0F46-4AAE-B81D-F9100ADCEFAF}" destId="{EF603FD6-B654-4101-8E8B-B20DA50728AA}" srcOrd="0" destOrd="0" parTransId="{CE328B5D-2918-4C21-97B2-5F957EF59AFC}" sibTransId="{9F4D8D0E-1D7A-48FF-9946-75ACEB93C58F}"/>
    <dgm:cxn modelId="{3668906D-DC26-4EE8-9F3B-6140D247C277}" srcId="{9153B142-5DB4-45CF-B885-11D47615F45F}" destId="{8288C5E6-0F46-4AAE-B81D-F9100ADCEFAF}" srcOrd="3" destOrd="0" parTransId="{285C938E-37BB-4AB6-AEB2-71EBCB6D3390}" sibTransId="{5BC28F09-AED0-420E-890E-CBB720B3916E}"/>
    <dgm:cxn modelId="{8F4A0A9F-38FE-472C-A624-FC78994E82B5}" type="presOf" srcId="{49EDBCC5-235C-459D-8917-74A32BECEF8B}" destId="{9375F571-2C45-4639-A606-34395B55BC1C}" srcOrd="0" destOrd="1" presId="urn:microsoft.com/office/officeart/2005/8/layout/vList5"/>
    <dgm:cxn modelId="{8227B59B-F3FE-47AC-B802-F9B51B48C3D5}" type="presOf" srcId="{9153B142-5DB4-45CF-B885-11D47615F45F}" destId="{4A8CCE6A-C221-467E-A1D0-4BC98F6705E5}" srcOrd="0" destOrd="0" presId="urn:microsoft.com/office/officeart/2005/8/layout/vList5"/>
    <dgm:cxn modelId="{043B6A54-8BDF-4F75-83C4-E57A637D0EEC}" type="presOf" srcId="{64C0404F-2616-409B-9A22-2458BCD08994}" destId="{BBBA967E-D5E0-4C1E-B3CE-08F058D127D0}" srcOrd="0" destOrd="0" presId="urn:microsoft.com/office/officeart/2005/8/layout/vList5"/>
    <dgm:cxn modelId="{A2F875E7-49AC-45E8-AFAE-543A2603EC31}" type="presOf" srcId="{1EE7F471-54DF-49A8-8779-14A0123733A1}" destId="{78EFE2EA-164E-49C5-849F-9412C3BB8762}" srcOrd="0" destOrd="0" presId="urn:microsoft.com/office/officeart/2005/8/layout/vList5"/>
    <dgm:cxn modelId="{5C904E60-5A34-4E4B-9459-84AD417896C4}" srcId="{7C068C3D-895B-4EB3-962D-7C5AA34F5D2D}" destId="{1EE7F471-54DF-49A8-8779-14A0123733A1}" srcOrd="0" destOrd="0" parTransId="{78E926FE-EA17-4913-9AA6-CC65F1FED7F2}" sibTransId="{72676235-5F76-40B5-AA3F-416BEFAE17DB}"/>
    <dgm:cxn modelId="{DAE0378A-4424-42FD-A69F-1FA91D9AEA5B}" srcId="{9153B142-5DB4-45CF-B885-11D47615F45F}" destId="{64C0404F-2616-409B-9A22-2458BCD08994}" srcOrd="1" destOrd="0" parTransId="{4F39F258-2BFF-4855-B3A0-23613188D93B}" sibTransId="{5926714B-3C45-446B-AF88-6D05014844B8}"/>
    <dgm:cxn modelId="{677DA054-8F08-41E5-9ACA-CC8E0665CCE5}" type="presOf" srcId="{7C068C3D-895B-4EB3-962D-7C5AA34F5D2D}" destId="{7EBE4043-EE73-4C2B-A589-FEB6B94F3531}" srcOrd="0" destOrd="0" presId="urn:microsoft.com/office/officeart/2005/8/layout/vList5"/>
    <dgm:cxn modelId="{DC0082B7-74CA-4CE3-904A-674A67C0806A}" type="presParOf" srcId="{4A8CCE6A-C221-467E-A1D0-4BC98F6705E5}" destId="{D4C4C0EF-740A-4BCB-9131-BEB74ECED1F4}" srcOrd="0" destOrd="0" presId="urn:microsoft.com/office/officeart/2005/8/layout/vList5"/>
    <dgm:cxn modelId="{66AA222D-09CA-4CFF-AFCF-4AADBFC436A7}" type="presParOf" srcId="{D4C4C0EF-740A-4BCB-9131-BEB74ECED1F4}" destId="{830CB999-C214-432A-8F94-868BCFD08496}" srcOrd="0" destOrd="0" presId="urn:microsoft.com/office/officeart/2005/8/layout/vList5"/>
    <dgm:cxn modelId="{F19B9935-61A7-4B25-B709-8D17685D4969}" type="presParOf" srcId="{D4C4C0EF-740A-4BCB-9131-BEB74ECED1F4}" destId="{391B2ACC-DE02-4D10-A05F-D0C79BBBB96C}" srcOrd="1" destOrd="0" presId="urn:microsoft.com/office/officeart/2005/8/layout/vList5"/>
    <dgm:cxn modelId="{32EBFCCE-D9B8-424D-9763-4C7A5EDC81B2}" type="presParOf" srcId="{4A8CCE6A-C221-467E-A1D0-4BC98F6705E5}" destId="{362FAECA-AFF5-49A1-B6B3-C0B17937B21D}" srcOrd="1" destOrd="0" presId="urn:microsoft.com/office/officeart/2005/8/layout/vList5"/>
    <dgm:cxn modelId="{2ACA029F-D71E-42A4-9176-3B485F499F50}" type="presParOf" srcId="{4A8CCE6A-C221-467E-A1D0-4BC98F6705E5}" destId="{18CA2E50-BB5D-4774-8B96-933B33F5C234}" srcOrd="2" destOrd="0" presId="urn:microsoft.com/office/officeart/2005/8/layout/vList5"/>
    <dgm:cxn modelId="{C816DC4C-8A20-4BD2-963C-01BE94066F8D}" type="presParOf" srcId="{18CA2E50-BB5D-4774-8B96-933B33F5C234}" destId="{BBBA967E-D5E0-4C1E-B3CE-08F058D127D0}" srcOrd="0" destOrd="0" presId="urn:microsoft.com/office/officeart/2005/8/layout/vList5"/>
    <dgm:cxn modelId="{41FA9716-F29A-4483-AC8A-E279E6141DA4}" type="presParOf" srcId="{18CA2E50-BB5D-4774-8B96-933B33F5C234}" destId="{9375F571-2C45-4639-A606-34395B55BC1C}" srcOrd="1" destOrd="0" presId="urn:microsoft.com/office/officeart/2005/8/layout/vList5"/>
    <dgm:cxn modelId="{EE1BD963-986C-4C70-8A90-26EF1D4975F2}" type="presParOf" srcId="{4A8CCE6A-C221-467E-A1D0-4BC98F6705E5}" destId="{C7B03E6E-82A1-4E40-A26C-E37547CE4116}" srcOrd="3" destOrd="0" presId="urn:microsoft.com/office/officeart/2005/8/layout/vList5"/>
    <dgm:cxn modelId="{9A840C33-0E0B-4A56-BE37-5B5860AC03C3}" type="presParOf" srcId="{4A8CCE6A-C221-467E-A1D0-4BC98F6705E5}" destId="{D587DD01-E0B2-4777-B497-A212943095D4}" srcOrd="4" destOrd="0" presId="urn:microsoft.com/office/officeart/2005/8/layout/vList5"/>
    <dgm:cxn modelId="{7E0C4FC2-DF0C-4F12-B615-5AF17E88303B}" type="presParOf" srcId="{D587DD01-E0B2-4777-B497-A212943095D4}" destId="{7EBE4043-EE73-4C2B-A589-FEB6B94F3531}" srcOrd="0" destOrd="0" presId="urn:microsoft.com/office/officeart/2005/8/layout/vList5"/>
    <dgm:cxn modelId="{A5B1BDE0-A810-466E-9230-D1E4566926DC}" type="presParOf" srcId="{D587DD01-E0B2-4777-B497-A212943095D4}" destId="{78EFE2EA-164E-49C5-849F-9412C3BB8762}" srcOrd="1" destOrd="0" presId="urn:microsoft.com/office/officeart/2005/8/layout/vList5"/>
    <dgm:cxn modelId="{99E57FC2-AFA6-4AD6-BC09-7D840EC6B104}" type="presParOf" srcId="{4A8CCE6A-C221-467E-A1D0-4BC98F6705E5}" destId="{2F41A439-9558-49EA-9BA0-73D93BBD0663}" srcOrd="5" destOrd="0" presId="urn:microsoft.com/office/officeart/2005/8/layout/vList5"/>
    <dgm:cxn modelId="{CE40BF6D-594C-4F2B-973F-B56C67B33B5B}" type="presParOf" srcId="{4A8CCE6A-C221-467E-A1D0-4BC98F6705E5}" destId="{BD1C358E-D921-4ECF-91C2-EB09088272D0}" srcOrd="6" destOrd="0" presId="urn:microsoft.com/office/officeart/2005/8/layout/vList5"/>
    <dgm:cxn modelId="{246B7C72-F079-42B3-AF9B-BB2B430A3CDF}" type="presParOf" srcId="{BD1C358E-D921-4ECF-91C2-EB09088272D0}" destId="{2CF152A5-583D-407B-85A7-8AD573598707}" srcOrd="0" destOrd="0" presId="urn:microsoft.com/office/officeart/2005/8/layout/vList5"/>
    <dgm:cxn modelId="{A5DE2037-E022-4C3F-9ED9-C307772F7643}" type="presParOf" srcId="{BD1C358E-D921-4ECF-91C2-EB09088272D0}" destId="{7BA8DD1D-F040-483D-91FF-5C6165C8E49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DA00CA6-20AE-46A1-AEF0-A9458B6D8ACE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i-FI"/>
        </a:p>
      </dgm:t>
    </dgm:pt>
    <dgm:pt modelId="{20E24B57-763D-4CA1-BD89-26057FBF1D6C}">
      <dgm:prSet phldrT="[Teksti]"/>
      <dgm:spPr/>
      <dgm:t>
        <a:bodyPr/>
        <a:lstStyle/>
        <a:p>
          <a:r>
            <a:rPr lang="fi-FI" dirty="0" smtClean="0"/>
            <a:t>State Road </a:t>
          </a:r>
          <a:r>
            <a:rPr lang="fi-FI" dirty="0" err="1" smtClean="0"/>
            <a:t>Safety</a:t>
          </a:r>
          <a:r>
            <a:rPr lang="fi-FI" dirty="0" smtClean="0"/>
            <a:t> </a:t>
          </a:r>
          <a:r>
            <a:rPr lang="fi-FI" dirty="0" err="1" smtClean="0"/>
            <a:t>Program</a:t>
          </a:r>
          <a:endParaRPr lang="fi-FI" dirty="0" smtClean="0"/>
        </a:p>
      </dgm:t>
    </dgm:pt>
    <dgm:pt modelId="{B0504651-21DC-4E27-8CF5-B6046E6A88D4}" type="parTrans" cxnId="{CB6E3C15-E0E9-4A89-B726-3552B93BA2E8}">
      <dgm:prSet/>
      <dgm:spPr/>
      <dgm:t>
        <a:bodyPr/>
        <a:lstStyle/>
        <a:p>
          <a:endParaRPr lang="fi-FI"/>
        </a:p>
      </dgm:t>
    </dgm:pt>
    <dgm:pt modelId="{4450BAD3-45E3-4D58-82E2-0E31F445A611}" type="sibTrans" cxnId="{CB6E3C15-E0E9-4A89-B726-3552B93BA2E8}">
      <dgm:prSet/>
      <dgm:spPr>
        <a:ln w="25400">
          <a:tailEnd type="arrow"/>
        </a:ln>
      </dgm:spPr>
      <dgm:t>
        <a:bodyPr/>
        <a:lstStyle/>
        <a:p>
          <a:endParaRPr lang="fi-FI"/>
        </a:p>
      </dgm:t>
    </dgm:pt>
    <dgm:pt modelId="{7BD71B97-F9E4-4C34-A706-FC38ED2E2374}">
      <dgm:prSet phldrT="[Teksti]"/>
      <dgm:spPr/>
      <dgm:t>
        <a:bodyPr/>
        <a:lstStyle/>
        <a:p>
          <a:r>
            <a:rPr lang="fi-FI" dirty="0" smtClean="0"/>
            <a:t>On </a:t>
          </a:r>
          <a:r>
            <a:rPr lang="fi-FI" dirty="0" err="1" smtClean="0"/>
            <a:t>going</a:t>
          </a:r>
          <a:r>
            <a:rPr lang="fi-FI" dirty="0" smtClean="0"/>
            <a:t> </a:t>
          </a:r>
          <a:r>
            <a:rPr lang="fi-FI" dirty="0" err="1" smtClean="0"/>
            <a:t>evaluation</a:t>
          </a:r>
          <a:endParaRPr lang="fi-FI" dirty="0"/>
        </a:p>
      </dgm:t>
    </dgm:pt>
    <dgm:pt modelId="{0164A8BC-D402-4C82-A705-032CE17397F0}" type="parTrans" cxnId="{B31EB49F-6157-46E1-BAE7-48CA711075A3}">
      <dgm:prSet/>
      <dgm:spPr/>
      <dgm:t>
        <a:bodyPr/>
        <a:lstStyle/>
        <a:p>
          <a:endParaRPr lang="fi-FI"/>
        </a:p>
      </dgm:t>
    </dgm:pt>
    <dgm:pt modelId="{C8DB9386-CE01-41E5-B917-A3F115F682FF}" type="sibTrans" cxnId="{B31EB49F-6157-46E1-BAE7-48CA711075A3}">
      <dgm:prSet/>
      <dgm:spPr>
        <a:ln w="25400">
          <a:tailEnd type="arrow"/>
        </a:ln>
      </dgm:spPr>
      <dgm:t>
        <a:bodyPr/>
        <a:lstStyle/>
        <a:p>
          <a:endParaRPr lang="fi-FI"/>
        </a:p>
      </dgm:t>
    </dgm:pt>
    <dgm:pt modelId="{9468B332-3305-4C0F-9B8E-1C2FE89C9CA9}">
      <dgm:prSet phldrT="[Teksti]"/>
      <dgm:spPr/>
      <dgm:t>
        <a:bodyPr/>
        <a:lstStyle/>
        <a:p>
          <a:r>
            <a:rPr lang="fi-FI" dirty="0" err="1" smtClean="0"/>
            <a:t>Corrective</a:t>
          </a:r>
          <a:r>
            <a:rPr lang="fi-FI" dirty="0" smtClean="0"/>
            <a:t> </a:t>
          </a:r>
          <a:r>
            <a:rPr lang="fi-FI" dirty="0" err="1" smtClean="0"/>
            <a:t>actions</a:t>
          </a:r>
          <a:endParaRPr lang="fi-FI" dirty="0"/>
        </a:p>
      </dgm:t>
    </dgm:pt>
    <dgm:pt modelId="{03BB9834-82B5-4C20-B93D-CB0A1F8292A1}" type="parTrans" cxnId="{E0D5E26B-A52A-4ADE-928F-6CC3751DC532}">
      <dgm:prSet/>
      <dgm:spPr/>
      <dgm:t>
        <a:bodyPr/>
        <a:lstStyle/>
        <a:p>
          <a:endParaRPr lang="fi-FI"/>
        </a:p>
      </dgm:t>
    </dgm:pt>
    <dgm:pt modelId="{E6E01505-4A10-416C-9373-91606BA0AAFF}" type="sibTrans" cxnId="{E0D5E26B-A52A-4ADE-928F-6CC3751DC532}">
      <dgm:prSet/>
      <dgm:spPr>
        <a:ln w="25400">
          <a:tailEnd type="arrow"/>
        </a:ln>
      </dgm:spPr>
      <dgm:t>
        <a:bodyPr/>
        <a:lstStyle/>
        <a:p>
          <a:endParaRPr lang="fi-FI"/>
        </a:p>
      </dgm:t>
    </dgm:pt>
    <dgm:pt modelId="{34900B39-3010-41A0-9831-1F0BB8A8ABD0}">
      <dgm:prSet phldrT="[Teksti]"/>
      <dgm:spPr/>
      <dgm:t>
        <a:bodyPr/>
        <a:lstStyle/>
        <a:p>
          <a:r>
            <a:rPr lang="fi-FI" dirty="0" smtClean="0"/>
            <a:t>Ex </a:t>
          </a:r>
          <a:r>
            <a:rPr lang="fi-FI" dirty="0" err="1" smtClean="0"/>
            <a:t>post</a:t>
          </a:r>
          <a:r>
            <a:rPr lang="fi-FI" dirty="0" smtClean="0"/>
            <a:t> </a:t>
          </a:r>
          <a:r>
            <a:rPr lang="fi-FI" dirty="0" err="1" smtClean="0"/>
            <a:t>evaluation</a:t>
          </a:r>
          <a:r>
            <a:rPr lang="fi-FI" dirty="0" smtClean="0"/>
            <a:t> and </a:t>
          </a:r>
          <a:r>
            <a:rPr lang="fi-FI" dirty="0" err="1" smtClean="0"/>
            <a:t>summary</a:t>
          </a:r>
          <a:r>
            <a:rPr lang="fi-FI" dirty="0" smtClean="0"/>
            <a:t> </a:t>
          </a:r>
          <a:r>
            <a:rPr lang="fi-FI" dirty="0" err="1" smtClean="0"/>
            <a:t>report</a:t>
          </a:r>
          <a:endParaRPr lang="fi-FI" dirty="0"/>
        </a:p>
      </dgm:t>
    </dgm:pt>
    <dgm:pt modelId="{592EA6AA-F60B-47C4-B209-EECF4477B9A1}" type="parTrans" cxnId="{93302A62-8032-4801-871D-605263A87BED}">
      <dgm:prSet/>
      <dgm:spPr/>
      <dgm:t>
        <a:bodyPr/>
        <a:lstStyle/>
        <a:p>
          <a:endParaRPr lang="fi-FI"/>
        </a:p>
      </dgm:t>
    </dgm:pt>
    <dgm:pt modelId="{8A9F3599-F79E-4486-AB76-0EFAB2213C21}" type="sibTrans" cxnId="{93302A62-8032-4801-871D-605263A87BED}">
      <dgm:prSet/>
      <dgm:spPr>
        <a:ln w="25400">
          <a:tailEnd type="arrow"/>
        </a:ln>
      </dgm:spPr>
      <dgm:t>
        <a:bodyPr/>
        <a:lstStyle/>
        <a:p>
          <a:endParaRPr lang="fi-FI"/>
        </a:p>
      </dgm:t>
    </dgm:pt>
    <dgm:pt modelId="{F8737807-B5CE-4B96-B05B-7C078980741E}">
      <dgm:prSet phldrT="[Teksti]"/>
      <dgm:spPr/>
      <dgm:t>
        <a:bodyPr/>
        <a:lstStyle/>
        <a:p>
          <a:r>
            <a:rPr lang="fi-FI" dirty="0" smtClean="0"/>
            <a:t>Ex </a:t>
          </a:r>
          <a:r>
            <a:rPr lang="fi-FI" dirty="0" err="1" smtClean="0"/>
            <a:t>ante</a:t>
          </a:r>
          <a:r>
            <a:rPr lang="fi-FI" dirty="0" smtClean="0"/>
            <a:t> </a:t>
          </a:r>
          <a:r>
            <a:rPr lang="fi-FI" dirty="0" err="1" smtClean="0"/>
            <a:t>evaluation</a:t>
          </a:r>
          <a:r>
            <a:rPr lang="fi-FI" dirty="0" smtClean="0"/>
            <a:t> (new </a:t>
          </a:r>
          <a:r>
            <a:rPr lang="fi-FI" dirty="0" err="1" smtClean="0"/>
            <a:t>program</a:t>
          </a:r>
          <a:r>
            <a:rPr lang="fi-FI" dirty="0" smtClean="0"/>
            <a:t>)  </a:t>
          </a:r>
          <a:endParaRPr lang="fi-FI" dirty="0"/>
        </a:p>
      </dgm:t>
    </dgm:pt>
    <dgm:pt modelId="{F8B09612-16F1-4A04-BB10-AA74D8BAFC42}" type="parTrans" cxnId="{BA7EE4BE-9C0F-448E-B241-E3A5502FF009}">
      <dgm:prSet/>
      <dgm:spPr/>
      <dgm:t>
        <a:bodyPr/>
        <a:lstStyle/>
        <a:p>
          <a:endParaRPr lang="fi-FI"/>
        </a:p>
      </dgm:t>
    </dgm:pt>
    <dgm:pt modelId="{369535CE-BA86-42C9-BCE4-93F4A9BC21C9}" type="sibTrans" cxnId="{BA7EE4BE-9C0F-448E-B241-E3A5502FF009}">
      <dgm:prSet/>
      <dgm:spPr>
        <a:ln w="25400">
          <a:tailEnd type="arrow"/>
        </a:ln>
      </dgm:spPr>
      <dgm:t>
        <a:bodyPr/>
        <a:lstStyle/>
        <a:p>
          <a:endParaRPr lang="fi-FI"/>
        </a:p>
      </dgm:t>
    </dgm:pt>
    <dgm:pt modelId="{36F40D0A-6968-4A94-8263-8FD225DAEB02}" type="pres">
      <dgm:prSet presAssocID="{4DA00CA6-20AE-46A1-AEF0-A9458B6D8AC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i-FI"/>
        </a:p>
      </dgm:t>
    </dgm:pt>
    <dgm:pt modelId="{6CC32F7E-816F-49DD-AD84-A00AF7434035}" type="pres">
      <dgm:prSet presAssocID="{20E24B57-763D-4CA1-BD89-26057FBF1D6C}" presName="node" presStyleLbl="node1" presStyleIdx="0" presStyleCnt="5" custRadScaleRad="98907" custRadScaleInc="25747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2B3C3F96-B7E1-4E52-9AF5-823136EEAEB8}" type="pres">
      <dgm:prSet presAssocID="{20E24B57-763D-4CA1-BD89-26057FBF1D6C}" presName="spNode" presStyleCnt="0"/>
      <dgm:spPr/>
    </dgm:pt>
    <dgm:pt modelId="{48B771A1-7936-4F10-A34F-CA749FE73224}" type="pres">
      <dgm:prSet presAssocID="{4450BAD3-45E3-4D58-82E2-0E31F445A611}" presName="sibTrans" presStyleLbl="sibTrans1D1" presStyleIdx="0" presStyleCnt="5"/>
      <dgm:spPr/>
      <dgm:t>
        <a:bodyPr/>
        <a:lstStyle/>
        <a:p>
          <a:endParaRPr lang="fi-FI"/>
        </a:p>
      </dgm:t>
    </dgm:pt>
    <dgm:pt modelId="{85BA5511-035B-420A-82EF-AC462B5BD669}" type="pres">
      <dgm:prSet presAssocID="{7BD71B97-F9E4-4C34-A706-FC38ED2E237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603CC4D1-289E-4455-B78E-5BC91B768F85}" type="pres">
      <dgm:prSet presAssocID="{7BD71B97-F9E4-4C34-A706-FC38ED2E2374}" presName="spNode" presStyleCnt="0"/>
      <dgm:spPr/>
    </dgm:pt>
    <dgm:pt modelId="{E8A83F60-9707-4196-BCCB-FA4ED06B8D99}" type="pres">
      <dgm:prSet presAssocID="{C8DB9386-CE01-41E5-B917-A3F115F682FF}" presName="sibTrans" presStyleLbl="sibTrans1D1" presStyleIdx="1" presStyleCnt="5"/>
      <dgm:spPr/>
      <dgm:t>
        <a:bodyPr/>
        <a:lstStyle/>
        <a:p>
          <a:endParaRPr lang="fi-FI"/>
        </a:p>
      </dgm:t>
    </dgm:pt>
    <dgm:pt modelId="{CDD45A1D-3795-4969-8D31-34DF9D4077AB}" type="pres">
      <dgm:prSet presAssocID="{9468B332-3305-4C0F-9B8E-1C2FE89C9CA9}" presName="node" presStyleLbl="node1" presStyleIdx="2" presStyleCnt="5" custRadScaleRad="99540" custRadScaleInc="-56499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7DF43A1B-5242-47C9-AC58-17E7AEAA54D1}" type="pres">
      <dgm:prSet presAssocID="{9468B332-3305-4C0F-9B8E-1C2FE89C9CA9}" presName="spNode" presStyleCnt="0"/>
      <dgm:spPr/>
    </dgm:pt>
    <dgm:pt modelId="{94AD4A65-C469-48D8-ABDD-7F36DE1649FA}" type="pres">
      <dgm:prSet presAssocID="{E6E01505-4A10-416C-9373-91606BA0AAFF}" presName="sibTrans" presStyleLbl="sibTrans1D1" presStyleIdx="2" presStyleCnt="5"/>
      <dgm:spPr/>
      <dgm:t>
        <a:bodyPr/>
        <a:lstStyle/>
        <a:p>
          <a:endParaRPr lang="fi-FI"/>
        </a:p>
      </dgm:t>
    </dgm:pt>
    <dgm:pt modelId="{E3625D48-AB66-46B1-A1F1-17644B1F95F5}" type="pres">
      <dgm:prSet presAssocID="{34900B39-3010-41A0-9831-1F0BB8A8ABD0}" presName="node" presStyleLbl="node1" presStyleIdx="3" presStyleCnt="5" custRadScaleRad="87135" custRadScaleInc="-65020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711ACC7C-B73B-408F-9C4B-D0A06DE66A9C}" type="pres">
      <dgm:prSet presAssocID="{34900B39-3010-41A0-9831-1F0BB8A8ABD0}" presName="spNode" presStyleCnt="0"/>
      <dgm:spPr/>
    </dgm:pt>
    <dgm:pt modelId="{1A6EC7F8-CA2C-4C74-99E8-27953BEDE6AC}" type="pres">
      <dgm:prSet presAssocID="{8A9F3599-F79E-4486-AB76-0EFAB2213C21}" presName="sibTrans" presStyleLbl="sibTrans1D1" presStyleIdx="3" presStyleCnt="5"/>
      <dgm:spPr/>
      <dgm:t>
        <a:bodyPr/>
        <a:lstStyle/>
        <a:p>
          <a:endParaRPr lang="fi-FI"/>
        </a:p>
      </dgm:t>
    </dgm:pt>
    <dgm:pt modelId="{6E685089-0BC7-4445-B5EF-24885B7404D4}" type="pres">
      <dgm:prSet presAssocID="{F8737807-B5CE-4B96-B05B-7C078980741E}" presName="node" presStyleLbl="node1" presStyleIdx="4" presStyleCnt="5" custRadScaleRad="100031" custRadScaleInc="-111363">
        <dgm:presLayoutVars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FCD47FFA-B7D0-479F-A53B-5FB29BC76E1D}" type="pres">
      <dgm:prSet presAssocID="{F8737807-B5CE-4B96-B05B-7C078980741E}" presName="spNode" presStyleCnt="0"/>
      <dgm:spPr/>
    </dgm:pt>
    <dgm:pt modelId="{E6982CE2-750C-454D-A4AD-5CBE3BA6FA0C}" type="pres">
      <dgm:prSet presAssocID="{369535CE-BA86-42C9-BCE4-93F4A9BC21C9}" presName="sibTrans" presStyleLbl="sibTrans1D1" presStyleIdx="4" presStyleCnt="5"/>
      <dgm:spPr/>
      <dgm:t>
        <a:bodyPr/>
        <a:lstStyle/>
        <a:p>
          <a:endParaRPr lang="fi-FI"/>
        </a:p>
      </dgm:t>
    </dgm:pt>
  </dgm:ptLst>
  <dgm:cxnLst>
    <dgm:cxn modelId="{19D07E32-24BF-43A8-B84D-7C4D3F393738}" type="presOf" srcId="{20E24B57-763D-4CA1-BD89-26057FBF1D6C}" destId="{6CC32F7E-816F-49DD-AD84-A00AF7434035}" srcOrd="0" destOrd="0" presId="urn:microsoft.com/office/officeart/2005/8/layout/cycle6"/>
    <dgm:cxn modelId="{745C97B2-EAE1-4C6D-B6EF-161DF1C6DB40}" type="presOf" srcId="{F8737807-B5CE-4B96-B05B-7C078980741E}" destId="{6E685089-0BC7-4445-B5EF-24885B7404D4}" srcOrd="0" destOrd="0" presId="urn:microsoft.com/office/officeart/2005/8/layout/cycle6"/>
    <dgm:cxn modelId="{E0D5E26B-A52A-4ADE-928F-6CC3751DC532}" srcId="{4DA00CA6-20AE-46A1-AEF0-A9458B6D8ACE}" destId="{9468B332-3305-4C0F-9B8E-1C2FE89C9CA9}" srcOrd="2" destOrd="0" parTransId="{03BB9834-82B5-4C20-B93D-CB0A1F8292A1}" sibTransId="{E6E01505-4A10-416C-9373-91606BA0AAFF}"/>
    <dgm:cxn modelId="{CB6E3C15-E0E9-4A89-B726-3552B93BA2E8}" srcId="{4DA00CA6-20AE-46A1-AEF0-A9458B6D8ACE}" destId="{20E24B57-763D-4CA1-BD89-26057FBF1D6C}" srcOrd="0" destOrd="0" parTransId="{B0504651-21DC-4E27-8CF5-B6046E6A88D4}" sibTransId="{4450BAD3-45E3-4D58-82E2-0E31F445A611}"/>
    <dgm:cxn modelId="{996428B5-7A20-448D-A38F-456BA476FCCD}" type="presOf" srcId="{E6E01505-4A10-416C-9373-91606BA0AAFF}" destId="{94AD4A65-C469-48D8-ABDD-7F36DE1649FA}" srcOrd="0" destOrd="0" presId="urn:microsoft.com/office/officeart/2005/8/layout/cycle6"/>
    <dgm:cxn modelId="{E7BD755A-79B6-4B64-BE2D-EACDE4091CC4}" type="presOf" srcId="{7BD71B97-F9E4-4C34-A706-FC38ED2E2374}" destId="{85BA5511-035B-420A-82EF-AC462B5BD669}" srcOrd="0" destOrd="0" presId="urn:microsoft.com/office/officeart/2005/8/layout/cycle6"/>
    <dgm:cxn modelId="{1C023F62-DAEC-4AC4-A790-0D2E5AEC3453}" type="presOf" srcId="{369535CE-BA86-42C9-BCE4-93F4A9BC21C9}" destId="{E6982CE2-750C-454D-A4AD-5CBE3BA6FA0C}" srcOrd="0" destOrd="0" presId="urn:microsoft.com/office/officeart/2005/8/layout/cycle6"/>
    <dgm:cxn modelId="{F11EFA83-D362-479D-AB68-00BA9EA95509}" type="presOf" srcId="{4DA00CA6-20AE-46A1-AEF0-A9458B6D8ACE}" destId="{36F40D0A-6968-4A94-8263-8FD225DAEB02}" srcOrd="0" destOrd="0" presId="urn:microsoft.com/office/officeart/2005/8/layout/cycle6"/>
    <dgm:cxn modelId="{93302A62-8032-4801-871D-605263A87BED}" srcId="{4DA00CA6-20AE-46A1-AEF0-A9458B6D8ACE}" destId="{34900B39-3010-41A0-9831-1F0BB8A8ABD0}" srcOrd="3" destOrd="0" parTransId="{592EA6AA-F60B-47C4-B209-EECF4477B9A1}" sibTransId="{8A9F3599-F79E-4486-AB76-0EFAB2213C21}"/>
    <dgm:cxn modelId="{2C4DEF1A-49CF-4D27-B164-008A4D2123A6}" type="presOf" srcId="{C8DB9386-CE01-41E5-B917-A3F115F682FF}" destId="{E8A83F60-9707-4196-BCCB-FA4ED06B8D99}" srcOrd="0" destOrd="0" presId="urn:microsoft.com/office/officeart/2005/8/layout/cycle6"/>
    <dgm:cxn modelId="{42AFEC47-E88F-4D0E-B0CE-29F3FDDD4699}" type="presOf" srcId="{34900B39-3010-41A0-9831-1F0BB8A8ABD0}" destId="{E3625D48-AB66-46B1-A1F1-17644B1F95F5}" srcOrd="0" destOrd="0" presId="urn:microsoft.com/office/officeart/2005/8/layout/cycle6"/>
    <dgm:cxn modelId="{6C4F7EE4-C170-45DA-AD1C-78A681DAF787}" type="presOf" srcId="{4450BAD3-45E3-4D58-82E2-0E31F445A611}" destId="{48B771A1-7936-4F10-A34F-CA749FE73224}" srcOrd="0" destOrd="0" presId="urn:microsoft.com/office/officeart/2005/8/layout/cycle6"/>
    <dgm:cxn modelId="{609375E7-10BE-424F-AB1C-A5C189136BD5}" type="presOf" srcId="{9468B332-3305-4C0F-9B8E-1C2FE89C9CA9}" destId="{CDD45A1D-3795-4969-8D31-34DF9D4077AB}" srcOrd="0" destOrd="0" presId="urn:microsoft.com/office/officeart/2005/8/layout/cycle6"/>
    <dgm:cxn modelId="{B31EB49F-6157-46E1-BAE7-48CA711075A3}" srcId="{4DA00CA6-20AE-46A1-AEF0-A9458B6D8ACE}" destId="{7BD71B97-F9E4-4C34-A706-FC38ED2E2374}" srcOrd="1" destOrd="0" parTransId="{0164A8BC-D402-4C82-A705-032CE17397F0}" sibTransId="{C8DB9386-CE01-41E5-B917-A3F115F682FF}"/>
    <dgm:cxn modelId="{690468A8-6C0C-4DE0-BD41-05FF7418AF8E}" type="presOf" srcId="{8A9F3599-F79E-4486-AB76-0EFAB2213C21}" destId="{1A6EC7F8-CA2C-4C74-99E8-27953BEDE6AC}" srcOrd="0" destOrd="0" presId="urn:microsoft.com/office/officeart/2005/8/layout/cycle6"/>
    <dgm:cxn modelId="{BA7EE4BE-9C0F-448E-B241-E3A5502FF009}" srcId="{4DA00CA6-20AE-46A1-AEF0-A9458B6D8ACE}" destId="{F8737807-B5CE-4B96-B05B-7C078980741E}" srcOrd="4" destOrd="0" parTransId="{F8B09612-16F1-4A04-BB10-AA74D8BAFC42}" sibTransId="{369535CE-BA86-42C9-BCE4-93F4A9BC21C9}"/>
    <dgm:cxn modelId="{224BA0E8-4ADD-409D-84F4-1608EC9F867F}" type="presParOf" srcId="{36F40D0A-6968-4A94-8263-8FD225DAEB02}" destId="{6CC32F7E-816F-49DD-AD84-A00AF7434035}" srcOrd="0" destOrd="0" presId="urn:microsoft.com/office/officeart/2005/8/layout/cycle6"/>
    <dgm:cxn modelId="{254D557C-FF94-4ED2-A27B-E6D41C655639}" type="presParOf" srcId="{36F40D0A-6968-4A94-8263-8FD225DAEB02}" destId="{2B3C3F96-B7E1-4E52-9AF5-823136EEAEB8}" srcOrd="1" destOrd="0" presId="urn:microsoft.com/office/officeart/2005/8/layout/cycle6"/>
    <dgm:cxn modelId="{D1B4C51C-7F3C-4721-A7F7-29877B81CCA1}" type="presParOf" srcId="{36F40D0A-6968-4A94-8263-8FD225DAEB02}" destId="{48B771A1-7936-4F10-A34F-CA749FE73224}" srcOrd="2" destOrd="0" presId="urn:microsoft.com/office/officeart/2005/8/layout/cycle6"/>
    <dgm:cxn modelId="{6FEAA988-7EDF-40EC-8C9D-EB777C6A48B1}" type="presParOf" srcId="{36F40D0A-6968-4A94-8263-8FD225DAEB02}" destId="{85BA5511-035B-420A-82EF-AC462B5BD669}" srcOrd="3" destOrd="0" presId="urn:microsoft.com/office/officeart/2005/8/layout/cycle6"/>
    <dgm:cxn modelId="{0ED09683-B378-4694-8F19-BAC08A68E931}" type="presParOf" srcId="{36F40D0A-6968-4A94-8263-8FD225DAEB02}" destId="{603CC4D1-289E-4455-B78E-5BC91B768F85}" srcOrd="4" destOrd="0" presId="urn:microsoft.com/office/officeart/2005/8/layout/cycle6"/>
    <dgm:cxn modelId="{DEE928FD-3BBB-4DFA-A23E-D9871F7ADF1A}" type="presParOf" srcId="{36F40D0A-6968-4A94-8263-8FD225DAEB02}" destId="{E8A83F60-9707-4196-BCCB-FA4ED06B8D99}" srcOrd="5" destOrd="0" presId="urn:microsoft.com/office/officeart/2005/8/layout/cycle6"/>
    <dgm:cxn modelId="{13DBC03F-561A-4AC9-9A84-A6484CD1729A}" type="presParOf" srcId="{36F40D0A-6968-4A94-8263-8FD225DAEB02}" destId="{CDD45A1D-3795-4969-8D31-34DF9D4077AB}" srcOrd="6" destOrd="0" presId="urn:microsoft.com/office/officeart/2005/8/layout/cycle6"/>
    <dgm:cxn modelId="{D9899AE3-101E-4E75-8B13-F40B9D7D66BE}" type="presParOf" srcId="{36F40D0A-6968-4A94-8263-8FD225DAEB02}" destId="{7DF43A1B-5242-47C9-AC58-17E7AEAA54D1}" srcOrd="7" destOrd="0" presId="urn:microsoft.com/office/officeart/2005/8/layout/cycle6"/>
    <dgm:cxn modelId="{60DD5D3E-E3E3-4E8C-AFF0-BE9CB7E06518}" type="presParOf" srcId="{36F40D0A-6968-4A94-8263-8FD225DAEB02}" destId="{94AD4A65-C469-48D8-ABDD-7F36DE1649FA}" srcOrd="8" destOrd="0" presId="urn:microsoft.com/office/officeart/2005/8/layout/cycle6"/>
    <dgm:cxn modelId="{FBB8DF51-F0BD-481C-B154-0376D5B8D440}" type="presParOf" srcId="{36F40D0A-6968-4A94-8263-8FD225DAEB02}" destId="{E3625D48-AB66-46B1-A1F1-17644B1F95F5}" srcOrd="9" destOrd="0" presId="urn:microsoft.com/office/officeart/2005/8/layout/cycle6"/>
    <dgm:cxn modelId="{F7FE9C8F-89CE-4ABF-8127-DFA86985338A}" type="presParOf" srcId="{36F40D0A-6968-4A94-8263-8FD225DAEB02}" destId="{711ACC7C-B73B-408F-9C4B-D0A06DE66A9C}" srcOrd="10" destOrd="0" presId="urn:microsoft.com/office/officeart/2005/8/layout/cycle6"/>
    <dgm:cxn modelId="{CF57D485-86E6-4D58-8216-9E3DD990FE8C}" type="presParOf" srcId="{36F40D0A-6968-4A94-8263-8FD225DAEB02}" destId="{1A6EC7F8-CA2C-4C74-99E8-27953BEDE6AC}" srcOrd="11" destOrd="0" presId="urn:microsoft.com/office/officeart/2005/8/layout/cycle6"/>
    <dgm:cxn modelId="{3BE2EB52-8F69-453F-9CDA-ECAE41CA2BF5}" type="presParOf" srcId="{36F40D0A-6968-4A94-8263-8FD225DAEB02}" destId="{6E685089-0BC7-4445-B5EF-24885B7404D4}" srcOrd="12" destOrd="0" presId="urn:microsoft.com/office/officeart/2005/8/layout/cycle6"/>
    <dgm:cxn modelId="{6833AB69-F012-4AA2-A351-EA6377571851}" type="presParOf" srcId="{36F40D0A-6968-4A94-8263-8FD225DAEB02}" destId="{FCD47FFA-B7D0-479F-A53B-5FB29BC76E1D}" srcOrd="13" destOrd="0" presId="urn:microsoft.com/office/officeart/2005/8/layout/cycle6"/>
    <dgm:cxn modelId="{5F853EAB-AFBE-4ABA-8F91-047E154D9FB0}" type="presParOf" srcId="{36F40D0A-6968-4A94-8263-8FD225DAEB02}" destId="{E6982CE2-750C-454D-A4AD-5CBE3BA6FA0C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F1270-06D2-4645-A1B3-167FE70674F9}">
      <dsp:nvSpPr>
        <dsp:cNvPr id="0" name=""/>
        <dsp:cNvSpPr/>
      </dsp:nvSpPr>
      <dsp:spPr>
        <a:xfrm>
          <a:off x="216024" y="2483"/>
          <a:ext cx="951486" cy="76334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000" kern="1200" dirty="0" err="1" smtClean="0"/>
            <a:t>Vulnera-</a:t>
          </a:r>
          <a:endParaRPr lang="fi-FI" sz="1000" kern="1200" dirty="0" smtClean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000" kern="1200" dirty="0" err="1" smtClean="0"/>
            <a:t>bility</a:t>
          </a:r>
          <a:r>
            <a:rPr lang="fi-FI" sz="1000" kern="1200" dirty="0" smtClean="0"/>
            <a:t>/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000" kern="1200" dirty="0" err="1" smtClean="0"/>
            <a:t>Exposure</a:t>
          </a:r>
          <a:endParaRPr lang="fi-FI" sz="1000" kern="1200" dirty="0" smtClean="0"/>
        </a:p>
      </dsp:txBody>
      <dsp:txXfrm>
        <a:off x="355366" y="114273"/>
        <a:ext cx="672802" cy="539767"/>
      </dsp:txXfrm>
    </dsp:sp>
    <dsp:sp modelId="{78492417-539D-41B0-8442-7846E7A73E3F}">
      <dsp:nvSpPr>
        <dsp:cNvPr id="0" name=""/>
        <dsp:cNvSpPr/>
      </dsp:nvSpPr>
      <dsp:spPr>
        <a:xfrm>
          <a:off x="570417" y="799808"/>
          <a:ext cx="242701" cy="242701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i-FI" sz="500" kern="1200"/>
        </a:p>
      </dsp:txBody>
      <dsp:txXfrm>
        <a:off x="602587" y="892617"/>
        <a:ext cx="178361" cy="57083"/>
      </dsp:txXfrm>
    </dsp:sp>
    <dsp:sp modelId="{47D22CB5-F620-45A7-9B83-466E0C36FE32}">
      <dsp:nvSpPr>
        <dsp:cNvPr id="0" name=""/>
        <dsp:cNvSpPr/>
      </dsp:nvSpPr>
      <dsp:spPr>
        <a:xfrm>
          <a:off x="216024" y="1076488"/>
          <a:ext cx="951486" cy="76334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000" kern="1200" dirty="0" err="1" smtClean="0"/>
            <a:t>Severity</a:t>
          </a:r>
          <a:endParaRPr lang="fi-FI" sz="1000" kern="1200" dirty="0"/>
        </a:p>
      </dsp:txBody>
      <dsp:txXfrm>
        <a:off x="355366" y="1188278"/>
        <a:ext cx="672802" cy="539767"/>
      </dsp:txXfrm>
    </dsp:sp>
    <dsp:sp modelId="{F54BA111-4314-46AF-9591-0681B5BC9BBB}">
      <dsp:nvSpPr>
        <dsp:cNvPr id="0" name=""/>
        <dsp:cNvSpPr/>
      </dsp:nvSpPr>
      <dsp:spPr>
        <a:xfrm>
          <a:off x="570417" y="1873813"/>
          <a:ext cx="242701" cy="242701"/>
        </a:xfrm>
        <a:prstGeom prst="mathPlus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i-FI" sz="500" kern="1200"/>
        </a:p>
      </dsp:txBody>
      <dsp:txXfrm>
        <a:off x="602587" y="1966622"/>
        <a:ext cx="178361" cy="57083"/>
      </dsp:txXfrm>
    </dsp:sp>
    <dsp:sp modelId="{6E0E3A90-B816-4488-A50D-CFE74529044A}">
      <dsp:nvSpPr>
        <dsp:cNvPr id="0" name=""/>
        <dsp:cNvSpPr/>
      </dsp:nvSpPr>
      <dsp:spPr>
        <a:xfrm>
          <a:off x="216024" y="2150493"/>
          <a:ext cx="951486" cy="76334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000" kern="1200" dirty="0" err="1" smtClean="0"/>
            <a:t>Probility</a:t>
          </a:r>
          <a:endParaRPr lang="fi-FI" sz="1000" kern="1200" dirty="0"/>
        </a:p>
      </dsp:txBody>
      <dsp:txXfrm>
        <a:off x="355366" y="2262283"/>
        <a:ext cx="672802" cy="539767"/>
      </dsp:txXfrm>
    </dsp:sp>
    <dsp:sp modelId="{E300DA95-BE72-4468-AA88-E0B7B3B346B5}">
      <dsp:nvSpPr>
        <dsp:cNvPr id="0" name=""/>
        <dsp:cNvSpPr/>
      </dsp:nvSpPr>
      <dsp:spPr>
        <a:xfrm>
          <a:off x="1230279" y="1380330"/>
          <a:ext cx="133067" cy="1556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i-FI" sz="600" kern="1200"/>
        </a:p>
      </dsp:txBody>
      <dsp:txXfrm>
        <a:off x="1230279" y="1411463"/>
        <a:ext cx="93147" cy="93397"/>
      </dsp:txXfrm>
    </dsp:sp>
    <dsp:sp modelId="{A4F57664-3A96-4006-9582-205CB231E13E}">
      <dsp:nvSpPr>
        <dsp:cNvPr id="0" name=""/>
        <dsp:cNvSpPr/>
      </dsp:nvSpPr>
      <dsp:spPr>
        <a:xfrm>
          <a:off x="1418582" y="791401"/>
          <a:ext cx="1325628" cy="133352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100" kern="1200" dirty="0" smtClean="0"/>
            <a:t>RISKS</a:t>
          </a:r>
          <a:endParaRPr lang="fi-FI" sz="2100" kern="1200" dirty="0"/>
        </a:p>
      </dsp:txBody>
      <dsp:txXfrm>
        <a:off x="1612716" y="986690"/>
        <a:ext cx="937360" cy="9429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8ACB2E-99E8-48E7-B17F-9F7348D1936E}">
      <dsp:nvSpPr>
        <dsp:cNvPr id="0" name=""/>
        <dsp:cNvSpPr/>
      </dsp:nvSpPr>
      <dsp:spPr>
        <a:xfrm>
          <a:off x="1394974" y="851415"/>
          <a:ext cx="1410204" cy="14102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279433-E74E-4B4C-B118-6E43C9D27AE1}">
      <dsp:nvSpPr>
        <dsp:cNvPr id="0" name=""/>
        <dsp:cNvSpPr/>
      </dsp:nvSpPr>
      <dsp:spPr>
        <a:xfrm>
          <a:off x="2822028" y="679196"/>
          <a:ext cx="418330" cy="418458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5F75C4-1CAC-4CEF-97E4-D90AE5899D34}">
      <dsp:nvSpPr>
        <dsp:cNvPr id="0" name=""/>
        <dsp:cNvSpPr/>
      </dsp:nvSpPr>
      <dsp:spPr>
        <a:xfrm>
          <a:off x="1444228" y="905722"/>
          <a:ext cx="1301976" cy="130187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3F8E64-3741-42A1-B985-1E34BB5D4CB8}">
      <dsp:nvSpPr>
        <dsp:cNvPr id="0" name=""/>
        <dsp:cNvSpPr/>
      </dsp:nvSpPr>
      <dsp:spPr>
        <a:xfrm>
          <a:off x="536612" y="379054"/>
          <a:ext cx="2092299" cy="418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" numCol="1" spcCol="1270" anchor="b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000" kern="1200" dirty="0" err="1" smtClean="0"/>
            <a:t>Threads</a:t>
          </a:r>
          <a:endParaRPr lang="fi-FI" sz="2000" kern="1200" dirty="0"/>
        </a:p>
      </dsp:txBody>
      <dsp:txXfrm>
        <a:off x="536612" y="379054"/>
        <a:ext cx="2092299" cy="4184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24CAC7-53FA-4BBB-9294-D82529386D00}">
      <dsp:nvSpPr>
        <dsp:cNvPr id="0" name=""/>
        <dsp:cNvSpPr/>
      </dsp:nvSpPr>
      <dsp:spPr>
        <a:xfrm rot="5400000">
          <a:off x="1048369" y="47063"/>
          <a:ext cx="687744" cy="59833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i-FI" sz="700" kern="1200" dirty="0"/>
        </a:p>
      </dsp:txBody>
      <dsp:txXfrm rot="-5400000">
        <a:off x="1186313" y="109533"/>
        <a:ext cx="411855" cy="473398"/>
      </dsp:txXfrm>
    </dsp:sp>
    <dsp:sp modelId="{092375F5-27F5-4713-9B23-EC97ED6EA92B}">
      <dsp:nvSpPr>
        <dsp:cNvPr id="0" name=""/>
        <dsp:cNvSpPr/>
      </dsp:nvSpPr>
      <dsp:spPr>
        <a:xfrm>
          <a:off x="1709566" y="139909"/>
          <a:ext cx="767522" cy="412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9568B0-8D47-4031-B9CD-BA08C164B623}">
      <dsp:nvSpPr>
        <dsp:cNvPr id="0" name=""/>
        <dsp:cNvSpPr/>
      </dsp:nvSpPr>
      <dsp:spPr>
        <a:xfrm rot="5400000">
          <a:off x="402164" y="47063"/>
          <a:ext cx="687744" cy="59833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i-FI" sz="3400" kern="1200"/>
        </a:p>
      </dsp:txBody>
      <dsp:txXfrm rot="-5400000">
        <a:off x="540108" y="109533"/>
        <a:ext cx="411855" cy="473398"/>
      </dsp:txXfrm>
    </dsp:sp>
    <dsp:sp modelId="{9B6EB732-3886-4CF7-B0F0-43C60DF1BCD5}">
      <dsp:nvSpPr>
        <dsp:cNvPr id="0" name=""/>
        <dsp:cNvSpPr/>
      </dsp:nvSpPr>
      <dsp:spPr>
        <a:xfrm rot="5400000">
          <a:off x="951359" y="1079170"/>
          <a:ext cx="687744" cy="59833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i-FI" sz="700" kern="1200"/>
        </a:p>
      </dsp:txBody>
      <dsp:txXfrm rot="-5400000">
        <a:off x="1089303" y="1141640"/>
        <a:ext cx="411855" cy="473398"/>
      </dsp:txXfrm>
    </dsp:sp>
    <dsp:sp modelId="{1BA70855-B464-434D-B020-AA3604484390}">
      <dsp:nvSpPr>
        <dsp:cNvPr id="0" name=""/>
        <dsp:cNvSpPr/>
      </dsp:nvSpPr>
      <dsp:spPr>
        <a:xfrm>
          <a:off x="22609" y="802142"/>
          <a:ext cx="1652084" cy="15844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200" kern="1200" dirty="0" smtClean="0"/>
            <a:t>Data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200" kern="1200" dirty="0" smtClean="0"/>
            <a:t>/</a:t>
          </a:r>
          <a:r>
            <a:rPr lang="fi-FI" sz="1200" kern="1200" dirty="0" err="1" smtClean="0"/>
            <a:t>information</a:t>
          </a:r>
          <a:r>
            <a:rPr lang="fi-FI" sz="1200" kern="1200" dirty="0" smtClean="0"/>
            <a:t>/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200" kern="1200" dirty="0" err="1" smtClean="0"/>
            <a:t>scientific</a:t>
          </a:r>
          <a:r>
            <a:rPr lang="fi-FI" sz="1200" kern="1200" dirty="0" smtClean="0"/>
            <a:t> </a:t>
          </a:r>
          <a:r>
            <a:rPr lang="fi-FI" sz="1200" kern="1200" dirty="0" err="1" smtClean="0"/>
            <a:t>research</a:t>
          </a:r>
          <a:endParaRPr lang="fi-FI" sz="1200" kern="1200" dirty="0"/>
        </a:p>
      </dsp:txBody>
      <dsp:txXfrm>
        <a:off x="22609" y="802142"/>
        <a:ext cx="1652084" cy="1584442"/>
      </dsp:txXfrm>
    </dsp:sp>
    <dsp:sp modelId="{BAC44378-C011-458E-B620-E2A4CC681BA4}">
      <dsp:nvSpPr>
        <dsp:cNvPr id="0" name=""/>
        <dsp:cNvSpPr/>
      </dsp:nvSpPr>
      <dsp:spPr>
        <a:xfrm rot="5400000">
          <a:off x="1597563" y="1079170"/>
          <a:ext cx="687744" cy="59833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i-FI" sz="3400" kern="1200"/>
        </a:p>
      </dsp:txBody>
      <dsp:txXfrm rot="-5400000">
        <a:off x="1735507" y="1141640"/>
        <a:ext cx="411855" cy="473398"/>
      </dsp:txXfrm>
    </dsp:sp>
    <dsp:sp modelId="{CE4FE318-5E01-4037-B458-7FE84AE1A856}">
      <dsp:nvSpPr>
        <dsp:cNvPr id="0" name=""/>
        <dsp:cNvSpPr/>
      </dsp:nvSpPr>
      <dsp:spPr>
        <a:xfrm rot="5400000">
          <a:off x="1048369" y="2111276"/>
          <a:ext cx="687744" cy="59833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i-FI" sz="700" kern="1200"/>
        </a:p>
      </dsp:txBody>
      <dsp:txXfrm rot="-5400000">
        <a:off x="1186313" y="2173746"/>
        <a:ext cx="411855" cy="473398"/>
      </dsp:txXfrm>
    </dsp:sp>
    <dsp:sp modelId="{18D51687-9B2E-47DE-A41A-E2370ED38DEF}">
      <dsp:nvSpPr>
        <dsp:cNvPr id="0" name=""/>
        <dsp:cNvSpPr/>
      </dsp:nvSpPr>
      <dsp:spPr>
        <a:xfrm>
          <a:off x="1709566" y="2204122"/>
          <a:ext cx="767522" cy="412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CAE441-90F9-4377-8440-CA0414C16E8D}">
      <dsp:nvSpPr>
        <dsp:cNvPr id="0" name=""/>
        <dsp:cNvSpPr/>
      </dsp:nvSpPr>
      <dsp:spPr>
        <a:xfrm rot="5400000">
          <a:off x="402164" y="2111276"/>
          <a:ext cx="687744" cy="59833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i-FI" sz="3400" kern="1200"/>
        </a:p>
      </dsp:txBody>
      <dsp:txXfrm rot="-5400000">
        <a:off x="540108" y="2173746"/>
        <a:ext cx="411855" cy="47339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61C93B-13A3-44CA-A0E1-DB3EFECA4CEC}">
      <dsp:nvSpPr>
        <dsp:cNvPr id="0" name=""/>
        <dsp:cNvSpPr/>
      </dsp:nvSpPr>
      <dsp:spPr>
        <a:xfrm>
          <a:off x="1476138" y="1285896"/>
          <a:ext cx="1083136" cy="1460400"/>
        </a:xfrm>
        <a:prstGeom prst="right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600" kern="1200" dirty="0" err="1" smtClean="0">
              <a:solidFill>
                <a:schemeClr val="tx1"/>
              </a:solidFill>
            </a:rPr>
            <a:t>Risk</a:t>
          </a:r>
          <a:endParaRPr lang="fi-FI" sz="1600" kern="1200" dirty="0" smtClean="0">
            <a:solidFill>
              <a:schemeClr val="tx1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kern="1200" dirty="0" err="1" smtClean="0">
              <a:solidFill>
                <a:schemeClr val="tx1"/>
              </a:solidFill>
            </a:rPr>
            <a:t>Assessments</a:t>
          </a:r>
          <a:endParaRPr lang="fi-FI" sz="1600" kern="1200" dirty="0">
            <a:solidFill>
              <a:schemeClr val="tx1"/>
            </a:solidFill>
          </a:endParaRPr>
        </a:p>
      </dsp:txBody>
      <dsp:txXfrm>
        <a:off x="1476138" y="1285896"/>
        <a:ext cx="703789" cy="1460400"/>
      </dsp:txXfrm>
    </dsp:sp>
    <dsp:sp modelId="{DFE88604-6739-437C-B6FA-E523FB6498E9}">
      <dsp:nvSpPr>
        <dsp:cNvPr id="0" name=""/>
        <dsp:cNvSpPr/>
      </dsp:nvSpPr>
      <dsp:spPr>
        <a:xfrm>
          <a:off x="-59989" y="490791"/>
          <a:ext cx="2976192" cy="3102499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BF69EE0-41A2-4E8F-93A6-4231C68E83C8}">
      <dsp:nvSpPr>
        <dsp:cNvPr id="0" name=""/>
        <dsp:cNvSpPr/>
      </dsp:nvSpPr>
      <dsp:spPr>
        <a:xfrm>
          <a:off x="1902871" y="259710"/>
          <a:ext cx="918364" cy="94413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AD61D8F-953D-44AA-BAB2-335A2DA30BE4}">
      <dsp:nvSpPr>
        <dsp:cNvPr id="0" name=""/>
        <dsp:cNvSpPr/>
      </dsp:nvSpPr>
      <dsp:spPr>
        <a:xfrm>
          <a:off x="2838972" y="331713"/>
          <a:ext cx="1058672" cy="765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fi-FI" sz="1800" kern="1200" dirty="0" smtClean="0"/>
            <a:t>SIRA</a:t>
          </a:r>
          <a:endParaRPr lang="fi-FI" sz="1900" kern="1200" dirty="0"/>
        </a:p>
      </dsp:txBody>
      <dsp:txXfrm>
        <a:off x="2838972" y="331713"/>
        <a:ext cx="1058672" cy="765696"/>
      </dsp:txXfrm>
    </dsp:sp>
    <dsp:sp modelId="{03C89E79-4C5D-4C81-8158-A9B768022951}">
      <dsp:nvSpPr>
        <dsp:cNvPr id="0" name=""/>
        <dsp:cNvSpPr/>
      </dsp:nvSpPr>
      <dsp:spPr>
        <a:xfrm>
          <a:off x="2317179" y="1267818"/>
          <a:ext cx="988012" cy="90927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B0F5DBE-6DFE-4E87-A8C9-CA5F64C3FFF5}">
      <dsp:nvSpPr>
        <dsp:cNvPr id="0" name=""/>
        <dsp:cNvSpPr/>
      </dsp:nvSpPr>
      <dsp:spPr>
        <a:xfrm>
          <a:off x="3172492" y="1299416"/>
          <a:ext cx="1298630" cy="765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fi-FI" sz="1800" kern="1200" dirty="0" smtClean="0"/>
            <a:t>    FSA</a:t>
          </a:r>
          <a:endParaRPr lang="fi-FI" sz="1900" kern="1200" dirty="0"/>
        </a:p>
      </dsp:txBody>
      <dsp:txXfrm>
        <a:off x="3172492" y="1299416"/>
        <a:ext cx="1298630" cy="765696"/>
      </dsp:txXfrm>
    </dsp:sp>
    <dsp:sp modelId="{4E9C05B6-BB9A-417E-916A-26E6AE94446F}">
      <dsp:nvSpPr>
        <dsp:cNvPr id="0" name=""/>
        <dsp:cNvSpPr/>
      </dsp:nvSpPr>
      <dsp:spPr>
        <a:xfrm>
          <a:off x="2190906" y="2354695"/>
          <a:ext cx="918364" cy="929349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DF139E7-F0CA-4043-AFD1-015921F85ADF}">
      <dsp:nvSpPr>
        <dsp:cNvPr id="0" name=""/>
        <dsp:cNvSpPr/>
      </dsp:nvSpPr>
      <dsp:spPr>
        <a:xfrm>
          <a:off x="3127010" y="2442388"/>
          <a:ext cx="1106746" cy="765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fi-FI" sz="1800" kern="1200" dirty="0" smtClean="0"/>
            <a:t>ERC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fi-FI" sz="1800" kern="1200" dirty="0" smtClean="0"/>
            <a:t>(ARMS)</a:t>
          </a:r>
          <a:endParaRPr lang="fi-FI" sz="1800" kern="1200" dirty="0"/>
        </a:p>
      </dsp:txBody>
      <dsp:txXfrm>
        <a:off x="3127010" y="2442388"/>
        <a:ext cx="1106746" cy="7656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C9210A-EBF8-4C45-BBEF-30BDFAC95505}">
      <dsp:nvSpPr>
        <dsp:cNvPr id="0" name=""/>
        <dsp:cNvSpPr/>
      </dsp:nvSpPr>
      <dsp:spPr>
        <a:xfrm rot="5400000">
          <a:off x="5324024" y="-792595"/>
          <a:ext cx="1002486" cy="5482604"/>
        </a:xfrm>
        <a:prstGeom prst="round2SameRect">
          <a:avLst/>
        </a:prstGeom>
        <a:solidFill>
          <a:srgbClr val="ECEC52">
            <a:alpha val="41176"/>
          </a:srgb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noProof="0" dirty="0" smtClean="0"/>
            <a:t>Has process and procedures, works accordingly but compliance is not always monitored and follow-up is sometimes lacking. </a:t>
          </a:r>
          <a:endParaRPr lang="en-GB" sz="1800" kern="1200" noProof="0" dirty="0"/>
        </a:p>
      </dsp:txBody>
      <dsp:txXfrm rot="-5400000">
        <a:off x="3083966" y="1496400"/>
        <a:ext cx="5433667" cy="904612"/>
      </dsp:txXfrm>
    </dsp:sp>
    <dsp:sp modelId="{591C96F4-112D-4F43-9E57-30047A18ECAE}">
      <dsp:nvSpPr>
        <dsp:cNvPr id="0" name=""/>
        <dsp:cNvSpPr/>
      </dsp:nvSpPr>
      <dsp:spPr>
        <a:xfrm>
          <a:off x="10745" y="1323739"/>
          <a:ext cx="3083965" cy="1253107"/>
        </a:xfrm>
        <a:prstGeom prst="roundRect">
          <a:avLst/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noProof="0" dirty="0" smtClean="0">
              <a:solidFill>
                <a:schemeClr val="bg2">
                  <a:lumMod val="60000"/>
                  <a:lumOff val="40000"/>
                </a:schemeClr>
              </a:solidFill>
            </a:rPr>
            <a:t>Expected performance</a:t>
          </a:r>
          <a:endParaRPr lang="en-GB" sz="2800" kern="1200" noProof="0" dirty="0">
            <a:solidFill>
              <a:schemeClr val="bg2">
                <a:lumMod val="60000"/>
                <a:lumOff val="40000"/>
              </a:schemeClr>
            </a:solidFill>
          </a:endParaRPr>
        </a:p>
      </dsp:txBody>
      <dsp:txXfrm>
        <a:off x="71917" y="1384911"/>
        <a:ext cx="2961621" cy="1130763"/>
      </dsp:txXfrm>
    </dsp:sp>
    <dsp:sp modelId="{E62345CF-4C58-433B-8BE1-25181DBC0D65}">
      <dsp:nvSpPr>
        <dsp:cNvPr id="0" name=""/>
        <dsp:cNvSpPr/>
      </dsp:nvSpPr>
      <dsp:spPr>
        <a:xfrm rot="5400000">
          <a:off x="5324024" y="-2091757"/>
          <a:ext cx="1002486" cy="5482604"/>
        </a:xfrm>
        <a:prstGeom prst="round2SameRect">
          <a:avLst/>
        </a:prstGeom>
        <a:solidFill>
          <a:srgbClr val="00B050">
            <a:alpha val="25098"/>
          </a:srgbClr>
        </a:solidFill>
        <a:ln w="9525" cap="flat" cmpd="sng" algn="ctr">
          <a:solidFill>
            <a:schemeClr val="accent5">
              <a:tint val="40000"/>
              <a:alpha val="90000"/>
              <a:hueOff val="7127286"/>
              <a:satOff val="-7122"/>
              <a:lumOff val="-86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noProof="0" dirty="0" smtClean="0"/>
            <a:t>Has process and procedures and works accordingly, compliance is monitored, there is follow-up and responsibilities are clear.</a:t>
          </a:r>
          <a:endParaRPr lang="en-GB" sz="1800" kern="1200" noProof="0" dirty="0"/>
        </a:p>
      </dsp:txBody>
      <dsp:txXfrm rot="-5400000">
        <a:off x="3083966" y="197238"/>
        <a:ext cx="5433667" cy="904612"/>
      </dsp:txXfrm>
    </dsp:sp>
    <dsp:sp modelId="{282357FB-E966-477D-91C8-181C5109412B}">
      <dsp:nvSpPr>
        <dsp:cNvPr id="0" name=""/>
        <dsp:cNvSpPr/>
      </dsp:nvSpPr>
      <dsp:spPr>
        <a:xfrm>
          <a:off x="10745" y="24567"/>
          <a:ext cx="3083965" cy="1253107"/>
        </a:xfrm>
        <a:prstGeom prst="roundRect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noProof="0" dirty="0" smtClean="0"/>
            <a:t>High performance</a:t>
          </a:r>
          <a:endParaRPr lang="en-GB" sz="2800" kern="1200" noProof="0" dirty="0"/>
        </a:p>
      </dsp:txBody>
      <dsp:txXfrm>
        <a:off x="71917" y="85739"/>
        <a:ext cx="2961621" cy="1130763"/>
      </dsp:txXfrm>
    </dsp:sp>
    <dsp:sp modelId="{D09BEC62-F2FF-43D1-A234-8E830518E263}">
      <dsp:nvSpPr>
        <dsp:cNvPr id="0" name=""/>
        <dsp:cNvSpPr/>
      </dsp:nvSpPr>
      <dsp:spPr>
        <a:xfrm rot="5400000">
          <a:off x="5324024" y="518676"/>
          <a:ext cx="1002486" cy="5482604"/>
        </a:xfrm>
        <a:prstGeom prst="round2SameRect">
          <a:avLst/>
        </a:prstGeom>
        <a:solidFill>
          <a:srgbClr val="FF0000">
            <a:alpha val="47843"/>
          </a:srgbClr>
        </a:solidFill>
        <a:ln w="9525" cap="flat" cmpd="sng" algn="ctr">
          <a:solidFill>
            <a:schemeClr val="accent5">
              <a:tint val="40000"/>
              <a:alpha val="90000"/>
              <a:hueOff val="14254571"/>
              <a:satOff val="-14244"/>
              <a:lumOff val="-173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noProof="0" dirty="0" smtClean="0"/>
            <a:t>Has a process, but does not work accordingly. Responsibilities are unclear, follow-up and compliance monitoring are missing.</a:t>
          </a:r>
          <a:endParaRPr lang="en-GB" sz="1800" kern="1200" noProof="0" dirty="0"/>
        </a:p>
      </dsp:txBody>
      <dsp:txXfrm rot="-5400000">
        <a:off x="3083966" y="2807672"/>
        <a:ext cx="5433667" cy="904612"/>
      </dsp:txXfrm>
    </dsp:sp>
    <dsp:sp modelId="{A368EB9D-78A2-457E-9836-83879B70CD84}">
      <dsp:nvSpPr>
        <dsp:cNvPr id="0" name=""/>
        <dsp:cNvSpPr/>
      </dsp:nvSpPr>
      <dsp:spPr>
        <a:xfrm>
          <a:off x="0" y="2633425"/>
          <a:ext cx="3083965" cy="1253107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noProof="0" dirty="0" smtClean="0"/>
            <a:t>Poor performance</a:t>
          </a:r>
          <a:endParaRPr lang="en-GB" sz="2800" kern="1200" noProof="0" dirty="0"/>
        </a:p>
      </dsp:txBody>
      <dsp:txXfrm>
        <a:off x="61172" y="2694597"/>
        <a:ext cx="2961621" cy="11307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1B2ACC-DE02-4D10-A05F-D0C79BBBB96C}">
      <dsp:nvSpPr>
        <dsp:cNvPr id="0" name=""/>
        <dsp:cNvSpPr/>
      </dsp:nvSpPr>
      <dsp:spPr>
        <a:xfrm rot="5400000">
          <a:off x="5035031" y="-1618843"/>
          <a:ext cx="915013" cy="43862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i-FI" sz="1900" kern="1200" dirty="0" err="1" smtClean="0"/>
            <a:t>Goals</a:t>
          </a:r>
          <a:r>
            <a:rPr lang="fi-FI" sz="1900" kern="1200" dirty="0" smtClean="0"/>
            <a:t> for </a:t>
          </a:r>
          <a:r>
            <a:rPr lang="fi-FI" sz="1900" kern="1200" dirty="0" err="1" smtClean="0"/>
            <a:t>road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deaths</a:t>
          </a:r>
          <a:r>
            <a:rPr lang="fi-FI" sz="1900" kern="1200" dirty="0" smtClean="0"/>
            <a:t> and </a:t>
          </a:r>
          <a:r>
            <a:rPr lang="fi-FI" sz="1900" kern="1200" dirty="0" err="1" smtClean="0"/>
            <a:t>serious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injuries</a:t>
          </a:r>
          <a:r>
            <a:rPr lang="fi-FI" sz="1900" kern="1200" dirty="0" smtClean="0"/>
            <a:t> (</a:t>
          </a:r>
          <a:r>
            <a:rPr lang="fi-FI" sz="1900" kern="1200" dirty="0" err="1" smtClean="0"/>
            <a:t>coming</a:t>
          </a:r>
          <a:r>
            <a:rPr lang="fi-FI" sz="1900" kern="1200" dirty="0" smtClean="0"/>
            <a:t>)</a:t>
          </a:r>
          <a:endParaRPr lang="fi-FI" sz="1900" kern="1200" dirty="0"/>
        </a:p>
      </dsp:txBody>
      <dsp:txXfrm rot="-5400000">
        <a:off x="3299434" y="161421"/>
        <a:ext cx="4341541" cy="825679"/>
      </dsp:txXfrm>
    </dsp:sp>
    <dsp:sp modelId="{830CB999-C214-432A-8F94-868BCFD08496}">
      <dsp:nvSpPr>
        <dsp:cNvPr id="0" name=""/>
        <dsp:cNvSpPr/>
      </dsp:nvSpPr>
      <dsp:spPr>
        <a:xfrm>
          <a:off x="508" y="2378"/>
          <a:ext cx="3298925" cy="11437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000" kern="1200" dirty="0" smtClean="0"/>
            <a:t>EU </a:t>
          </a:r>
          <a:r>
            <a:rPr lang="fi-FI" sz="2000" kern="1200" dirty="0" err="1" smtClean="0"/>
            <a:t>Commission</a:t>
          </a:r>
          <a:endParaRPr lang="fi-FI" sz="2000" kern="1200" dirty="0"/>
        </a:p>
      </dsp:txBody>
      <dsp:txXfrm>
        <a:off x="56342" y="58212"/>
        <a:ext cx="3187257" cy="1032098"/>
      </dsp:txXfrm>
    </dsp:sp>
    <dsp:sp modelId="{9375F571-2C45-4639-A606-34395B55BC1C}">
      <dsp:nvSpPr>
        <dsp:cNvPr id="0" name=""/>
        <dsp:cNvSpPr/>
      </dsp:nvSpPr>
      <dsp:spPr>
        <a:xfrm rot="5400000">
          <a:off x="5045163" y="-408280"/>
          <a:ext cx="915013" cy="436699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i-FI" sz="1900" kern="1200" dirty="0" err="1" smtClean="0"/>
            <a:t>Government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Resolution</a:t>
          </a:r>
          <a:endParaRPr lang="fi-FI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i-FI" sz="1900" kern="1200" dirty="0" smtClean="0"/>
            <a:t>State Road </a:t>
          </a:r>
          <a:r>
            <a:rPr lang="fi-FI" sz="1900" kern="1200" dirty="0" err="1" smtClean="0"/>
            <a:t>Safety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Program/Plan</a:t>
          </a:r>
          <a:endParaRPr lang="fi-FI" sz="1900" kern="1200" dirty="0"/>
        </a:p>
      </dsp:txBody>
      <dsp:txXfrm rot="-5400000">
        <a:off x="3319174" y="1362376"/>
        <a:ext cx="4322325" cy="825679"/>
      </dsp:txXfrm>
    </dsp:sp>
    <dsp:sp modelId="{BBBA967E-D5E0-4C1E-B3CE-08F058D127D0}">
      <dsp:nvSpPr>
        <dsp:cNvPr id="0" name=""/>
        <dsp:cNvSpPr/>
      </dsp:nvSpPr>
      <dsp:spPr>
        <a:xfrm>
          <a:off x="508" y="1203332"/>
          <a:ext cx="3318665" cy="11437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000" kern="1200" dirty="0" err="1" smtClean="0">
              <a:solidFill>
                <a:schemeClr val="bg1"/>
              </a:solidFill>
            </a:rPr>
            <a:t>Ministry</a:t>
          </a:r>
          <a:r>
            <a:rPr lang="fi-FI" sz="2000" kern="1200" dirty="0" smtClean="0">
              <a:solidFill>
                <a:schemeClr val="bg1"/>
              </a:solidFill>
            </a:rPr>
            <a:t> of Transport and Central </a:t>
          </a:r>
          <a:r>
            <a:rPr lang="fi-FI" sz="2000" kern="1200" dirty="0" err="1" smtClean="0">
              <a:solidFill>
                <a:schemeClr val="bg1"/>
              </a:solidFill>
            </a:rPr>
            <a:t>Administration</a:t>
          </a:r>
          <a:endParaRPr lang="fi-FI" sz="2000" kern="1200" dirty="0" smtClean="0">
            <a:solidFill>
              <a:schemeClr val="bg1"/>
            </a:solidFill>
          </a:endParaRPr>
        </a:p>
      </dsp:txBody>
      <dsp:txXfrm>
        <a:off x="56342" y="1259166"/>
        <a:ext cx="3206997" cy="1032098"/>
      </dsp:txXfrm>
    </dsp:sp>
    <dsp:sp modelId="{78EFE2EA-164E-49C5-849F-9412C3BB8762}">
      <dsp:nvSpPr>
        <dsp:cNvPr id="0" name=""/>
        <dsp:cNvSpPr/>
      </dsp:nvSpPr>
      <dsp:spPr>
        <a:xfrm rot="5400000">
          <a:off x="5035031" y="783066"/>
          <a:ext cx="915013" cy="43862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i-FI" sz="1900" kern="1200" dirty="0" err="1" smtClean="0"/>
            <a:t>Regional</a:t>
          </a:r>
          <a:r>
            <a:rPr lang="fi-FI" sz="1900" kern="1200" dirty="0" smtClean="0"/>
            <a:t> Road </a:t>
          </a:r>
          <a:r>
            <a:rPr lang="fi-FI" sz="1900" kern="1200" dirty="0" err="1" smtClean="0"/>
            <a:t>Safety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Plan</a:t>
          </a:r>
          <a:endParaRPr lang="fi-FI" sz="1900" kern="1200" dirty="0"/>
        </a:p>
      </dsp:txBody>
      <dsp:txXfrm rot="-5400000">
        <a:off x="3299434" y="2563331"/>
        <a:ext cx="4341541" cy="825679"/>
      </dsp:txXfrm>
    </dsp:sp>
    <dsp:sp modelId="{7EBE4043-EE73-4C2B-A589-FEB6B94F3531}">
      <dsp:nvSpPr>
        <dsp:cNvPr id="0" name=""/>
        <dsp:cNvSpPr/>
      </dsp:nvSpPr>
      <dsp:spPr>
        <a:xfrm>
          <a:off x="508" y="2404287"/>
          <a:ext cx="3298925" cy="11437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000" kern="1200" dirty="0" err="1" smtClean="0"/>
            <a:t>Regional</a:t>
          </a:r>
          <a:r>
            <a:rPr lang="fi-FI" sz="2000" kern="1200" dirty="0" smtClean="0"/>
            <a:t> Road </a:t>
          </a:r>
          <a:r>
            <a:rPr lang="fi-FI" sz="2000" kern="1200" dirty="0" err="1" smtClean="0"/>
            <a:t>Safety</a:t>
          </a:r>
          <a:r>
            <a:rPr lang="fi-FI" sz="2000" kern="1200" dirty="0" smtClean="0"/>
            <a:t> </a:t>
          </a:r>
          <a:r>
            <a:rPr lang="fi-FI" sz="2000" kern="1200" dirty="0" err="1" smtClean="0"/>
            <a:t>Actors</a:t>
          </a:r>
          <a:endParaRPr lang="fi-FI" sz="2000" kern="1200" dirty="0" smtClean="0"/>
        </a:p>
      </dsp:txBody>
      <dsp:txXfrm>
        <a:off x="56342" y="2460121"/>
        <a:ext cx="3187257" cy="1032098"/>
      </dsp:txXfrm>
    </dsp:sp>
    <dsp:sp modelId="{7BA8DD1D-F040-483D-91FF-5C6165C8E499}">
      <dsp:nvSpPr>
        <dsp:cNvPr id="0" name=""/>
        <dsp:cNvSpPr/>
      </dsp:nvSpPr>
      <dsp:spPr>
        <a:xfrm rot="5400000">
          <a:off x="5035031" y="1984021"/>
          <a:ext cx="915013" cy="43862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i-FI" sz="1900" kern="1200" dirty="0" err="1" smtClean="0"/>
            <a:t>Municipality</a:t>
          </a:r>
          <a:r>
            <a:rPr lang="fi-FI" sz="1900" kern="1200" dirty="0" smtClean="0"/>
            <a:t> </a:t>
          </a:r>
          <a:r>
            <a:rPr lang="fi-FI" sz="1900" kern="1200" dirty="0" err="1" smtClean="0"/>
            <a:t>Plan</a:t>
          </a:r>
          <a:endParaRPr lang="fi-FI" sz="1900" kern="1200" dirty="0"/>
        </a:p>
      </dsp:txBody>
      <dsp:txXfrm rot="-5400000">
        <a:off x="3299434" y="3764286"/>
        <a:ext cx="4341541" cy="825679"/>
      </dsp:txXfrm>
    </dsp:sp>
    <dsp:sp modelId="{2CF152A5-583D-407B-85A7-8AD573598707}">
      <dsp:nvSpPr>
        <dsp:cNvPr id="0" name=""/>
        <dsp:cNvSpPr/>
      </dsp:nvSpPr>
      <dsp:spPr>
        <a:xfrm>
          <a:off x="508" y="3605242"/>
          <a:ext cx="3298925" cy="11437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800" kern="1200" dirty="0" err="1" smtClean="0"/>
            <a:t>Municipality</a:t>
          </a:r>
          <a:r>
            <a:rPr lang="fi-FI" sz="1800" kern="1200" dirty="0" smtClean="0"/>
            <a:t> Road </a:t>
          </a:r>
          <a:r>
            <a:rPr lang="fi-FI" sz="1800" kern="1200" dirty="0" err="1" smtClean="0"/>
            <a:t>Safety</a:t>
          </a:r>
          <a:r>
            <a:rPr lang="fi-FI" sz="1800" kern="1200" dirty="0" smtClean="0"/>
            <a:t> </a:t>
          </a:r>
        </a:p>
      </dsp:txBody>
      <dsp:txXfrm>
        <a:off x="56342" y="3661076"/>
        <a:ext cx="3187257" cy="103209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C32F7E-816F-49DD-AD84-A00AF7434035}">
      <dsp:nvSpPr>
        <dsp:cNvPr id="0" name=""/>
        <dsp:cNvSpPr/>
      </dsp:nvSpPr>
      <dsp:spPr>
        <a:xfrm>
          <a:off x="2523208" y="36131"/>
          <a:ext cx="1584457" cy="1029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kern="1200" dirty="0" smtClean="0"/>
            <a:t>State Road </a:t>
          </a:r>
          <a:r>
            <a:rPr lang="fi-FI" sz="1400" kern="1200" dirty="0" err="1" smtClean="0"/>
            <a:t>Safety</a:t>
          </a:r>
          <a:r>
            <a:rPr lang="fi-FI" sz="1400" kern="1200" dirty="0" smtClean="0"/>
            <a:t> </a:t>
          </a:r>
          <a:r>
            <a:rPr lang="fi-FI" sz="1400" kern="1200" dirty="0" err="1" smtClean="0"/>
            <a:t>Program</a:t>
          </a:r>
          <a:endParaRPr lang="fi-FI" sz="1400" kern="1200" dirty="0" smtClean="0"/>
        </a:p>
      </dsp:txBody>
      <dsp:txXfrm>
        <a:off x="2573483" y="86406"/>
        <a:ext cx="1483907" cy="929347"/>
      </dsp:txXfrm>
    </dsp:sp>
    <dsp:sp modelId="{48B771A1-7936-4F10-A34F-CA749FE73224}">
      <dsp:nvSpPr>
        <dsp:cNvPr id="0" name=""/>
        <dsp:cNvSpPr/>
      </dsp:nvSpPr>
      <dsp:spPr>
        <a:xfrm>
          <a:off x="1067509" y="558733"/>
          <a:ext cx="4115826" cy="4115826"/>
        </a:xfrm>
        <a:custGeom>
          <a:avLst/>
          <a:gdLst/>
          <a:ahLst/>
          <a:cxnLst/>
          <a:rect l="0" t="0" r="0" b="0"/>
          <a:pathLst>
            <a:path>
              <a:moveTo>
                <a:pt x="3048301" y="253990"/>
              </a:moveTo>
              <a:arcTo wR="2057913" hR="2057913" stAng="17926058" swAng="1532919"/>
            </a:path>
          </a:pathLst>
        </a:custGeom>
        <a:noFill/>
        <a:ln w="25400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BA5511-035B-420A-82EF-AC462B5BD669}">
      <dsp:nvSpPr>
        <dsp:cNvPr id="0" name=""/>
        <dsp:cNvSpPr/>
      </dsp:nvSpPr>
      <dsp:spPr>
        <a:xfrm>
          <a:off x="4261307" y="1423796"/>
          <a:ext cx="1584457" cy="1029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kern="1200" dirty="0" smtClean="0"/>
            <a:t>On </a:t>
          </a:r>
          <a:r>
            <a:rPr lang="fi-FI" sz="1400" kern="1200" dirty="0" err="1" smtClean="0"/>
            <a:t>going</a:t>
          </a:r>
          <a:r>
            <a:rPr lang="fi-FI" sz="1400" kern="1200" dirty="0" smtClean="0"/>
            <a:t> </a:t>
          </a:r>
          <a:r>
            <a:rPr lang="fi-FI" sz="1400" kern="1200" dirty="0" err="1" smtClean="0"/>
            <a:t>evaluation</a:t>
          </a:r>
          <a:endParaRPr lang="fi-FI" sz="1400" kern="1200" dirty="0"/>
        </a:p>
      </dsp:txBody>
      <dsp:txXfrm>
        <a:off x="4311582" y="1474071"/>
        <a:ext cx="1483907" cy="929347"/>
      </dsp:txXfrm>
    </dsp:sp>
    <dsp:sp modelId="{E8A83F60-9707-4196-BCCB-FA4ED06B8D99}">
      <dsp:nvSpPr>
        <dsp:cNvPr id="0" name=""/>
        <dsp:cNvSpPr/>
      </dsp:nvSpPr>
      <dsp:spPr>
        <a:xfrm>
          <a:off x="1037301" y="495758"/>
          <a:ext cx="4115826" cy="4115826"/>
        </a:xfrm>
        <a:custGeom>
          <a:avLst/>
          <a:gdLst/>
          <a:ahLst/>
          <a:cxnLst/>
          <a:rect l="0" t="0" r="0" b="0"/>
          <a:pathLst>
            <a:path>
              <a:moveTo>
                <a:pt x="4113836" y="1967434"/>
              </a:moveTo>
              <a:arcTo wR="2057913" hR="2057913" stAng="21448806" swAng="1571215"/>
            </a:path>
          </a:pathLst>
        </a:custGeom>
        <a:noFill/>
        <a:ln w="25400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D45A1D-3795-4969-8D31-34DF9D4077AB}">
      <dsp:nvSpPr>
        <dsp:cNvPr id="0" name=""/>
        <dsp:cNvSpPr/>
      </dsp:nvSpPr>
      <dsp:spPr>
        <a:xfrm>
          <a:off x="3863153" y="3388460"/>
          <a:ext cx="1584457" cy="1029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kern="1200" dirty="0" err="1" smtClean="0"/>
            <a:t>Corrective</a:t>
          </a:r>
          <a:r>
            <a:rPr lang="fi-FI" sz="1400" kern="1200" dirty="0" smtClean="0"/>
            <a:t> </a:t>
          </a:r>
          <a:r>
            <a:rPr lang="fi-FI" sz="1400" kern="1200" dirty="0" err="1" smtClean="0"/>
            <a:t>actions</a:t>
          </a:r>
          <a:endParaRPr lang="fi-FI" sz="1400" kern="1200" dirty="0"/>
        </a:p>
      </dsp:txBody>
      <dsp:txXfrm>
        <a:off x="3913428" y="3438735"/>
        <a:ext cx="1483907" cy="929347"/>
      </dsp:txXfrm>
    </dsp:sp>
    <dsp:sp modelId="{94AD4A65-C469-48D8-ABDD-7F36DE1649FA}">
      <dsp:nvSpPr>
        <dsp:cNvPr id="0" name=""/>
        <dsp:cNvSpPr/>
      </dsp:nvSpPr>
      <dsp:spPr>
        <a:xfrm>
          <a:off x="1730842" y="312304"/>
          <a:ext cx="4115826" cy="4115826"/>
        </a:xfrm>
        <a:custGeom>
          <a:avLst/>
          <a:gdLst/>
          <a:ahLst/>
          <a:cxnLst/>
          <a:rect l="0" t="0" r="0" b="0"/>
          <a:pathLst>
            <a:path>
              <a:moveTo>
                <a:pt x="2250988" y="4106749"/>
              </a:moveTo>
              <a:arcTo wR="2057913" hR="2057913" stAng="5076993" swAng="1197818"/>
            </a:path>
          </a:pathLst>
        </a:custGeom>
        <a:noFill/>
        <a:ln w="25400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625D48-AB66-46B1-A1F1-17644B1F95F5}">
      <dsp:nvSpPr>
        <dsp:cNvPr id="0" name=""/>
        <dsp:cNvSpPr/>
      </dsp:nvSpPr>
      <dsp:spPr>
        <a:xfrm>
          <a:off x="1679210" y="3740477"/>
          <a:ext cx="1584457" cy="1029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kern="1200" dirty="0" smtClean="0"/>
            <a:t>Ex </a:t>
          </a:r>
          <a:r>
            <a:rPr lang="fi-FI" sz="1400" kern="1200" dirty="0" err="1" smtClean="0"/>
            <a:t>post</a:t>
          </a:r>
          <a:r>
            <a:rPr lang="fi-FI" sz="1400" kern="1200" dirty="0" smtClean="0"/>
            <a:t> </a:t>
          </a:r>
          <a:r>
            <a:rPr lang="fi-FI" sz="1400" kern="1200" dirty="0" err="1" smtClean="0"/>
            <a:t>evaluation</a:t>
          </a:r>
          <a:r>
            <a:rPr lang="fi-FI" sz="1400" kern="1200" dirty="0" smtClean="0"/>
            <a:t> and </a:t>
          </a:r>
          <a:r>
            <a:rPr lang="fi-FI" sz="1400" kern="1200" dirty="0" err="1" smtClean="0"/>
            <a:t>summary</a:t>
          </a:r>
          <a:r>
            <a:rPr lang="fi-FI" sz="1400" kern="1200" dirty="0" smtClean="0"/>
            <a:t> </a:t>
          </a:r>
          <a:r>
            <a:rPr lang="fi-FI" sz="1400" kern="1200" dirty="0" err="1" smtClean="0"/>
            <a:t>report</a:t>
          </a:r>
          <a:endParaRPr lang="fi-FI" sz="1400" kern="1200" dirty="0"/>
        </a:p>
      </dsp:txBody>
      <dsp:txXfrm>
        <a:off x="1729485" y="3790752"/>
        <a:ext cx="1483907" cy="929347"/>
      </dsp:txXfrm>
    </dsp:sp>
    <dsp:sp modelId="{1A6EC7F8-CA2C-4C74-99E8-27953BEDE6AC}">
      <dsp:nvSpPr>
        <dsp:cNvPr id="0" name=""/>
        <dsp:cNvSpPr/>
      </dsp:nvSpPr>
      <dsp:spPr>
        <a:xfrm>
          <a:off x="520733" y="-193964"/>
          <a:ext cx="4115826" cy="4115826"/>
        </a:xfrm>
        <a:custGeom>
          <a:avLst/>
          <a:gdLst/>
          <a:ahLst/>
          <a:cxnLst/>
          <a:rect l="0" t="0" r="0" b="0"/>
          <a:pathLst>
            <a:path>
              <a:moveTo>
                <a:pt x="1207463" y="3931877"/>
              </a:moveTo>
              <a:arcTo wR="2057913" hR="2057913" stAng="6864581" swAng="1023252"/>
            </a:path>
          </a:pathLst>
        </a:custGeom>
        <a:noFill/>
        <a:ln w="25400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685089-0BC7-4445-B5EF-24885B7404D4}">
      <dsp:nvSpPr>
        <dsp:cNvPr id="0" name=""/>
        <dsp:cNvSpPr/>
      </dsp:nvSpPr>
      <dsp:spPr>
        <a:xfrm>
          <a:off x="269398" y="2372067"/>
          <a:ext cx="1584457" cy="1029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kern="1200" dirty="0" smtClean="0"/>
            <a:t>Ex </a:t>
          </a:r>
          <a:r>
            <a:rPr lang="fi-FI" sz="1400" kern="1200" dirty="0" err="1" smtClean="0"/>
            <a:t>ante</a:t>
          </a:r>
          <a:r>
            <a:rPr lang="fi-FI" sz="1400" kern="1200" dirty="0" smtClean="0"/>
            <a:t> </a:t>
          </a:r>
          <a:r>
            <a:rPr lang="fi-FI" sz="1400" kern="1200" dirty="0" err="1" smtClean="0"/>
            <a:t>evaluation</a:t>
          </a:r>
          <a:r>
            <a:rPr lang="fi-FI" sz="1400" kern="1200" dirty="0" smtClean="0"/>
            <a:t> (new </a:t>
          </a:r>
          <a:r>
            <a:rPr lang="fi-FI" sz="1400" kern="1200" dirty="0" err="1" smtClean="0"/>
            <a:t>program</a:t>
          </a:r>
          <a:r>
            <a:rPr lang="fi-FI" sz="1400" kern="1200" dirty="0" smtClean="0"/>
            <a:t>)  </a:t>
          </a:r>
          <a:endParaRPr lang="fi-FI" sz="1400" kern="1200" dirty="0"/>
        </a:p>
      </dsp:txBody>
      <dsp:txXfrm>
        <a:off x="319673" y="2422342"/>
        <a:ext cx="1483907" cy="929347"/>
      </dsp:txXfrm>
    </dsp:sp>
    <dsp:sp modelId="{E6982CE2-750C-454D-A4AD-5CBE3BA6FA0C}">
      <dsp:nvSpPr>
        <dsp:cNvPr id="0" name=""/>
        <dsp:cNvSpPr/>
      </dsp:nvSpPr>
      <dsp:spPr>
        <a:xfrm>
          <a:off x="1035234" y="541116"/>
          <a:ext cx="4115826" cy="4115826"/>
        </a:xfrm>
        <a:custGeom>
          <a:avLst/>
          <a:gdLst/>
          <a:ahLst/>
          <a:cxnLst/>
          <a:rect l="0" t="0" r="0" b="0"/>
          <a:pathLst>
            <a:path>
              <a:moveTo>
                <a:pt x="15205" y="1808212"/>
              </a:moveTo>
              <a:arcTo wR="2057913" hR="2057913" stAng="11218156" swAng="3978905"/>
            </a:path>
          </a:pathLst>
        </a:custGeom>
        <a:noFill/>
        <a:ln w="25400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Säteittäinen kuvaluettelo"/>
  <dgm:desc val="Käytä tätä, kun haluat esittää yhteydet keskellä olevaan ajatukseen. Tason 1 muoto sisältää tekstiä, ja Tason 2 muodot sisältävät kuvan, jossa on vastaava teksti. Tämä on rajoitettu neljään tason 2 kuvaan.  Käyttämättömiä kuvia ei näytetä, mutta ne ovat käytettävissä, jos vaihdat asettelua. Tämä soveltuu parhaiten pienelle tason 2 tekstimäärälle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F8F66-4AC9-47DE-87B5-7BB3B1859CC0}" type="datetimeFigureOut">
              <a:rPr lang="fi-FI" smtClean="0"/>
              <a:pPr/>
              <a:t>15.6.2015</a:t>
            </a:fld>
            <a:endParaRPr lang="fi-FI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4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22C6C-7221-469C-87F5-4CEC1C848D91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716578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>
          <a:xfrm>
            <a:off x="954088" y="685800"/>
            <a:ext cx="4949825" cy="3429000"/>
          </a:xfrm>
        </p:spPr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7C304-E488-481E-9862-74AA5FF23E70}" type="slidenum">
              <a:rPr lang="fi-FI" smtClean="0"/>
              <a:pPr>
                <a:defRPr/>
              </a:pPr>
              <a:t>7</a:t>
            </a:fld>
            <a:endParaRPr lang="fi-F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1FD59FB1-D671-407F-B614-55EA064B4627}" type="datetime1">
              <a:rPr lang="de-DE" smtClean="0"/>
              <a:pPr>
                <a:defRPr/>
              </a:pPr>
              <a:t>15.06.2015</a:t>
            </a:fld>
            <a:endParaRPr lang="de-DE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4D5D4C-8312-4868-ACF0-80F20A12E5C9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4719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3CA269-BC38-41D9-9AB6-0AE6EED224CF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70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1FD59FB1-D671-407F-B614-55EA064B4627}" type="datetime1">
              <a:rPr lang="de-DE" smtClean="0">
                <a:solidFill>
                  <a:prstClr val="black"/>
                </a:solidFill>
              </a:rPr>
              <a:pPr>
                <a:defRPr/>
              </a:pPr>
              <a:t>15.06.2015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4D5D4C-8312-4868-ACF0-80F20A12E5C9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719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jp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1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0000" indent="-270000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lvl1pPr>
            <a:lvl2pPr marL="540000" indent="-270000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lvl2pPr>
            <a:lvl3pPr marL="810000" indent="-270000">
              <a:spcBef>
                <a:spcPts val="600"/>
              </a:spcBef>
              <a:spcAft>
                <a:spcPts val="300"/>
              </a:spcAft>
              <a:buFont typeface="Arial"/>
              <a:buChar char="•"/>
              <a:defRPr/>
            </a:lvl3pPr>
            <a:lvl4pPr marL="1080000" indent="-270000">
              <a:spcBef>
                <a:spcPts val="600"/>
              </a:spcBef>
              <a:spcAft>
                <a:spcPts val="300"/>
              </a:spcAft>
              <a:buFont typeface="Arial"/>
              <a:buChar char="•"/>
              <a:defRPr/>
            </a:lvl4pPr>
            <a:lvl5pPr marL="1350000" indent="-270000">
              <a:spcBef>
                <a:spcPts val="600"/>
              </a:spcBef>
              <a:spcAft>
                <a:spcPts val="300"/>
              </a:spcAft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906BC-986C-4D77-B9C3-28123ECA54E7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20446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eruskalvo - kaksi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5200"/>
            <a:ext cx="3947116" cy="464347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890F-1896-4137-8431-4E96B29FAA07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4503965" y="1555200"/>
            <a:ext cx="3947116" cy="464347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</p:spTree>
    <p:extLst>
      <p:ext uri="{BB962C8B-B14F-4D97-AF65-F5344CB8AC3E}">
        <p14:creationId xmlns:p14="http://schemas.microsoft.com/office/powerpoint/2010/main" val="1520446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eruskalvo - kuvapaik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99" y="1555200"/>
            <a:ext cx="4806652" cy="4643470"/>
          </a:xfrm>
        </p:spPr>
        <p:txBody>
          <a:bodyPr/>
          <a:lstStyle/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F7CD0-DF2B-4FA4-95B8-96BC7AE670ED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8" name="Rectangle 6"/>
          <p:cNvSpPr/>
          <p:nvPr userDrawn="1"/>
        </p:nvSpPr>
        <p:spPr>
          <a:xfrm>
            <a:off x="8139161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382667" y="1555200"/>
            <a:ext cx="2952328" cy="3872472"/>
          </a:xfrm>
          <a:prstGeom prst="round2DiagRect">
            <a:avLst/>
          </a:prstGeo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fi-FI" noProof="1" smtClean="0"/>
              <a:t>Kuva</a:t>
            </a:r>
            <a:endParaRPr lang="fi-FI" noProof="1"/>
          </a:p>
        </p:txBody>
      </p:sp>
    </p:spTree>
    <p:extLst>
      <p:ext uri="{BB962C8B-B14F-4D97-AF65-F5344CB8AC3E}">
        <p14:creationId xmlns:p14="http://schemas.microsoft.com/office/powerpoint/2010/main" val="1520446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eruskalvo - Omalla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699F-FA5F-4B9C-ACBE-155F9E2E847C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14115" y="1555200"/>
            <a:ext cx="7920880" cy="4808576"/>
          </a:xfrm>
          <a:prstGeom prst="round2DiagRect">
            <a:avLst/>
          </a:prstGeo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fi-FI" noProof="1" smtClean="0"/>
              <a:t>Kuva</a:t>
            </a:r>
            <a:endParaRPr lang="fi-FI" noProof="1"/>
          </a:p>
        </p:txBody>
      </p:sp>
    </p:spTree>
    <p:extLst>
      <p:ext uri="{BB962C8B-B14F-4D97-AF65-F5344CB8AC3E}">
        <p14:creationId xmlns:p14="http://schemas.microsoft.com/office/powerpoint/2010/main" val="6584557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lllolista_normaali_tekstiko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noProof="0" dirty="0" smtClean="0"/>
              <a:t>Click to edit Master title style</a:t>
            </a:r>
            <a:endParaRPr lang="fi-FI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14D6D-AB6D-43A8-8A26-4A907ADDDEE8}" type="datetime1">
              <a:rPr lang="fi-FI" noProof="0" smtClean="0"/>
              <a:t>15.6.2015</a:t>
            </a:fld>
            <a:endParaRPr lang="fi-FI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 smtClean="0"/>
              <a:t>Ville Autero</a:t>
            </a:r>
            <a:endParaRPr lang="fi-FI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18AD9-C8E2-43C9-AEC1-732BD6475DB2}" type="slidenum">
              <a:rPr lang="fi-FI" noProof="0" smtClean="0"/>
              <a:pPr/>
              <a:t>‹#›</a:t>
            </a:fld>
            <a:endParaRPr lang="fi-FI" noProof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32000" y="1624135"/>
            <a:ext cx="8999538" cy="4619763"/>
          </a:xfrm>
        </p:spPr>
        <p:txBody>
          <a:bodyPr/>
          <a:lstStyle/>
          <a:p>
            <a:pPr lvl="0"/>
            <a:r>
              <a:rPr lang="fi-FI" noProof="0" dirty="0" smtClean="0"/>
              <a:t>Click to edit Master text styles</a:t>
            </a:r>
          </a:p>
          <a:p>
            <a:pPr lvl="1"/>
            <a:r>
              <a:rPr lang="fi-FI" noProof="0" dirty="0" smtClean="0"/>
              <a:t>Second level</a:t>
            </a:r>
          </a:p>
          <a:p>
            <a:pPr lvl="2"/>
            <a:r>
              <a:rPr lang="fi-FI" noProof="0" dirty="0" smtClean="0"/>
              <a:t>Third level</a:t>
            </a:r>
          </a:p>
          <a:p>
            <a:pPr lvl="3"/>
            <a:r>
              <a:rPr lang="fi-FI" noProof="0" dirty="0" smtClean="0"/>
              <a:t>Fourth level</a:t>
            </a:r>
          </a:p>
          <a:p>
            <a:pPr lvl="4"/>
            <a:r>
              <a:rPr lang="fi-FI" noProof="0" dirty="0" smtClean="0"/>
              <a:t>Fifth level</a:t>
            </a:r>
            <a:endParaRPr lang="fi-FI" noProof="0" dirty="0"/>
          </a:p>
        </p:txBody>
      </p:sp>
    </p:spTree>
    <p:extLst>
      <p:ext uri="{BB962C8B-B14F-4D97-AF65-F5344CB8AC3E}">
        <p14:creationId xmlns:p14="http://schemas.microsoft.com/office/powerpoint/2010/main" val="3077204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58B-8304-448A-91AF-36B6FC510385}" type="datetime1">
              <a:rPr lang="fi-FI" smtClean="0"/>
              <a:t>15.6.2015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D1B57-AB12-4358-A02F-9158935DFD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58213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eruskalvo -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edit</a:t>
            </a:r>
            <a:r>
              <a:rPr lang="fi-FI" noProof="0" dirty="0" smtClean="0"/>
              <a:t> </a:t>
            </a:r>
            <a:r>
              <a:rPr lang="fi-FI" noProof="0" dirty="0" err="1" smtClean="0"/>
              <a:t>Master</a:t>
            </a:r>
            <a:r>
              <a:rPr lang="fi-FI" noProof="0" dirty="0" smtClean="0"/>
              <a:t> </a:t>
            </a:r>
            <a:r>
              <a:rPr lang="fi-FI" noProof="0" dirty="0" err="1" smtClean="0"/>
              <a:t>title</a:t>
            </a:r>
            <a:r>
              <a:rPr lang="fi-FI" noProof="0" dirty="0" smtClean="0"/>
              <a:t> </a:t>
            </a:r>
            <a:r>
              <a:rPr lang="fi-FI" noProof="0" dirty="0" err="1" smtClean="0"/>
              <a:t>style</a:t>
            </a:r>
            <a:endParaRPr lang="fi-FI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3B6B-FB7D-4323-A99B-7C77BA01E236}" type="datetime1">
              <a:rPr lang="fi-FI" smtClean="0"/>
              <a:t>15.6.2015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64086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593" y="2130426"/>
            <a:ext cx="8416052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186" y="3886200"/>
            <a:ext cx="6930867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737CD-988D-4462-A795-41EC437BD2C3}" type="datetime1">
              <a:rPr lang="fi-FI" smtClean="0">
                <a:solidFill>
                  <a:prstClr val="white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F452-B081-4F35-B4A3-409AFABB0D58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482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tsikkodia - Takakansi_osoitte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6" name="Picture 5" descr="kaarireun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078" y="2132856"/>
            <a:ext cx="1473160" cy="4725477"/>
          </a:xfrm>
          <a:prstGeom prst="rect">
            <a:avLst/>
          </a:prstGeom>
        </p:spPr>
      </p:pic>
      <p:sp>
        <p:nvSpPr>
          <p:cNvPr id="7" name="Title 8"/>
          <p:cNvSpPr txBox="1">
            <a:spLocks/>
          </p:cNvSpPr>
          <p:nvPr userDrawn="1"/>
        </p:nvSpPr>
        <p:spPr>
          <a:xfrm>
            <a:off x="1278211" y="5157192"/>
            <a:ext cx="4680520" cy="15121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11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b="1" dirty="0" smtClean="0">
                <a:solidFill>
                  <a:srgbClr val="000000"/>
                </a:solidFill>
              </a:rPr>
              <a:t>Liikenteen turvallisuusvirasto</a:t>
            </a:r>
            <a:r>
              <a:rPr lang="fi-FI" dirty="0" smtClean="0">
                <a:solidFill>
                  <a:srgbClr val="000000"/>
                </a:solidFill>
              </a:rPr>
              <a:t/>
            </a:r>
            <a:br>
              <a:rPr lang="fi-FI" dirty="0" smtClean="0">
                <a:solidFill>
                  <a:srgbClr val="000000"/>
                </a:solidFill>
              </a:rPr>
            </a:br>
            <a:r>
              <a:rPr lang="fi-FI" dirty="0" smtClean="0">
                <a:solidFill>
                  <a:srgbClr val="000000"/>
                </a:solidFill>
              </a:rPr>
              <a:t>Kumpulantie 9, 00520 Helsinki</a:t>
            </a:r>
            <a:br>
              <a:rPr lang="fi-FI" dirty="0" smtClean="0">
                <a:solidFill>
                  <a:srgbClr val="000000"/>
                </a:solidFill>
              </a:rPr>
            </a:br>
            <a:r>
              <a:rPr lang="fi-FI" dirty="0" smtClean="0">
                <a:solidFill>
                  <a:srgbClr val="000000"/>
                </a:solidFill>
              </a:rPr>
              <a:t>PL 320, 00101 Helsinki</a:t>
            </a:r>
            <a:br>
              <a:rPr lang="fi-FI" dirty="0" smtClean="0">
                <a:solidFill>
                  <a:srgbClr val="000000"/>
                </a:solidFill>
              </a:rPr>
            </a:br>
            <a:r>
              <a:rPr lang="fi-FI" dirty="0" smtClean="0">
                <a:solidFill>
                  <a:srgbClr val="000000"/>
                </a:solidFill>
              </a:rPr>
              <a:t>Puhelin 029 534 5000</a:t>
            </a:r>
            <a:br>
              <a:rPr lang="fi-FI" dirty="0" smtClean="0">
                <a:solidFill>
                  <a:srgbClr val="000000"/>
                </a:solidFill>
              </a:rPr>
            </a:br>
            <a:r>
              <a:rPr lang="fi-FI" dirty="0" smtClean="0">
                <a:solidFill>
                  <a:srgbClr val="000000"/>
                </a:solidFill>
              </a:rPr>
              <a:t>www.trafi.fi</a:t>
            </a:r>
            <a:endParaRPr lang="fi-FI" dirty="0">
              <a:solidFill>
                <a:srgbClr val="000000"/>
              </a:solidFill>
            </a:endParaRPr>
          </a:p>
        </p:txBody>
      </p:sp>
      <p:pic>
        <p:nvPicPr>
          <p:cNvPr id="9" name="Picture 8" descr="logo_kansi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23" y="4293097"/>
            <a:ext cx="3456384" cy="66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2583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92267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sivu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702147" y="404664"/>
            <a:ext cx="7488832" cy="864096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pic>
        <p:nvPicPr>
          <p:cNvPr id="10" name="Picture 9" descr="Kaarikans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901238" cy="1117540"/>
          </a:xfrm>
          <a:prstGeom prst="rect">
            <a:avLst/>
          </a:prstGeom>
        </p:spPr>
      </p:pic>
      <p:sp>
        <p:nvSpPr>
          <p:cNvPr id="1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2033028"/>
            <a:ext cx="9910811" cy="4824971"/>
          </a:xfrm>
          <a:custGeom>
            <a:avLst/>
            <a:gdLst>
              <a:gd name="connsiteX0" fmla="*/ 0 w 9901238"/>
              <a:gd name="connsiteY0" fmla="*/ 0 h 4653136"/>
              <a:gd name="connsiteX1" fmla="*/ 9125700 w 9901238"/>
              <a:gd name="connsiteY1" fmla="*/ 0 h 4653136"/>
              <a:gd name="connsiteX2" fmla="*/ 9901238 w 9901238"/>
              <a:gd name="connsiteY2" fmla="*/ 775538 h 4653136"/>
              <a:gd name="connsiteX3" fmla="*/ 9901238 w 9901238"/>
              <a:gd name="connsiteY3" fmla="*/ 4653136 h 4653136"/>
              <a:gd name="connsiteX4" fmla="*/ 0 w 9901238"/>
              <a:gd name="connsiteY4" fmla="*/ 4653136 h 4653136"/>
              <a:gd name="connsiteX5" fmla="*/ 0 w 9901238"/>
              <a:gd name="connsiteY5" fmla="*/ 0 h 4653136"/>
              <a:gd name="connsiteX0" fmla="*/ 0 w 9901238"/>
              <a:gd name="connsiteY0" fmla="*/ 181443 h 4834579"/>
              <a:gd name="connsiteX1" fmla="*/ 5723700 w 9901238"/>
              <a:gd name="connsiteY1" fmla="*/ 0 h 4834579"/>
              <a:gd name="connsiteX2" fmla="*/ 9901238 w 9901238"/>
              <a:gd name="connsiteY2" fmla="*/ 956981 h 4834579"/>
              <a:gd name="connsiteX3" fmla="*/ 9901238 w 9901238"/>
              <a:gd name="connsiteY3" fmla="*/ 4834579 h 4834579"/>
              <a:gd name="connsiteX4" fmla="*/ 0 w 9901238"/>
              <a:gd name="connsiteY4" fmla="*/ 4834579 h 4834579"/>
              <a:gd name="connsiteX5" fmla="*/ 0 w 9901238"/>
              <a:gd name="connsiteY5" fmla="*/ 181443 h 4834579"/>
              <a:gd name="connsiteX0" fmla="*/ 0 w 9901238"/>
              <a:gd name="connsiteY0" fmla="*/ 317526 h 4834579"/>
              <a:gd name="connsiteX1" fmla="*/ 5723700 w 9901238"/>
              <a:gd name="connsiteY1" fmla="*/ 0 h 4834579"/>
              <a:gd name="connsiteX2" fmla="*/ 9901238 w 9901238"/>
              <a:gd name="connsiteY2" fmla="*/ 956981 h 4834579"/>
              <a:gd name="connsiteX3" fmla="*/ 9901238 w 9901238"/>
              <a:gd name="connsiteY3" fmla="*/ 4834579 h 4834579"/>
              <a:gd name="connsiteX4" fmla="*/ 0 w 9901238"/>
              <a:gd name="connsiteY4" fmla="*/ 4834579 h 4834579"/>
              <a:gd name="connsiteX5" fmla="*/ 0 w 9901238"/>
              <a:gd name="connsiteY5" fmla="*/ 317526 h 4834579"/>
              <a:gd name="connsiteX0" fmla="*/ 0 w 9901238"/>
              <a:gd name="connsiteY0" fmla="*/ 317526 h 4834579"/>
              <a:gd name="connsiteX1" fmla="*/ 5723700 w 9901238"/>
              <a:gd name="connsiteY1" fmla="*/ 0 h 4834579"/>
              <a:gd name="connsiteX2" fmla="*/ 9901238 w 9901238"/>
              <a:gd name="connsiteY2" fmla="*/ 956981 h 4834579"/>
              <a:gd name="connsiteX3" fmla="*/ 9901238 w 9901238"/>
              <a:gd name="connsiteY3" fmla="*/ 4834579 h 4834579"/>
              <a:gd name="connsiteX4" fmla="*/ 0 w 9901238"/>
              <a:gd name="connsiteY4" fmla="*/ 4834579 h 4834579"/>
              <a:gd name="connsiteX5" fmla="*/ 0 w 9901238"/>
              <a:gd name="connsiteY5" fmla="*/ 317526 h 4834579"/>
              <a:gd name="connsiteX0" fmla="*/ 0 w 10096745"/>
              <a:gd name="connsiteY0" fmla="*/ 73104 h 4590157"/>
              <a:gd name="connsiteX1" fmla="*/ 9908160 w 10096745"/>
              <a:gd name="connsiteY1" fmla="*/ 129805 h 4590157"/>
              <a:gd name="connsiteX2" fmla="*/ 9901238 w 10096745"/>
              <a:gd name="connsiteY2" fmla="*/ 712559 h 4590157"/>
              <a:gd name="connsiteX3" fmla="*/ 9901238 w 10096745"/>
              <a:gd name="connsiteY3" fmla="*/ 4590157 h 4590157"/>
              <a:gd name="connsiteX4" fmla="*/ 0 w 10096745"/>
              <a:gd name="connsiteY4" fmla="*/ 4590157 h 4590157"/>
              <a:gd name="connsiteX5" fmla="*/ 0 w 10096745"/>
              <a:gd name="connsiteY5" fmla="*/ 73104 h 4590157"/>
              <a:gd name="connsiteX0" fmla="*/ 0 w 10096745"/>
              <a:gd name="connsiteY0" fmla="*/ 307918 h 4824971"/>
              <a:gd name="connsiteX1" fmla="*/ 9908160 w 10096745"/>
              <a:gd name="connsiteY1" fmla="*/ 364619 h 4824971"/>
              <a:gd name="connsiteX2" fmla="*/ 9901238 w 10096745"/>
              <a:gd name="connsiteY2" fmla="*/ 947373 h 4824971"/>
              <a:gd name="connsiteX3" fmla="*/ 9901238 w 10096745"/>
              <a:gd name="connsiteY3" fmla="*/ 4824971 h 4824971"/>
              <a:gd name="connsiteX4" fmla="*/ 0 w 10096745"/>
              <a:gd name="connsiteY4" fmla="*/ 4824971 h 4824971"/>
              <a:gd name="connsiteX5" fmla="*/ 0 w 10096745"/>
              <a:gd name="connsiteY5" fmla="*/ 307918 h 4824971"/>
              <a:gd name="connsiteX0" fmla="*/ 0 w 9910811"/>
              <a:gd name="connsiteY0" fmla="*/ 307918 h 4824971"/>
              <a:gd name="connsiteX1" fmla="*/ 9908160 w 9910811"/>
              <a:gd name="connsiteY1" fmla="*/ 364619 h 4824971"/>
              <a:gd name="connsiteX2" fmla="*/ 9901238 w 9910811"/>
              <a:gd name="connsiteY2" fmla="*/ 947373 h 4824971"/>
              <a:gd name="connsiteX3" fmla="*/ 9901238 w 9910811"/>
              <a:gd name="connsiteY3" fmla="*/ 4824971 h 4824971"/>
              <a:gd name="connsiteX4" fmla="*/ 0 w 9910811"/>
              <a:gd name="connsiteY4" fmla="*/ 4824971 h 4824971"/>
              <a:gd name="connsiteX5" fmla="*/ 0 w 9910811"/>
              <a:gd name="connsiteY5" fmla="*/ 307918 h 482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0811" h="4824971">
                <a:moveTo>
                  <a:pt x="0" y="307918"/>
                </a:moveTo>
                <a:cubicBezTo>
                  <a:pt x="2440880" y="115134"/>
                  <a:pt x="7342540" y="-304454"/>
                  <a:pt x="9908160" y="364619"/>
                </a:cubicBezTo>
                <a:cubicBezTo>
                  <a:pt x="9916898" y="353279"/>
                  <a:pt x="9901238" y="519055"/>
                  <a:pt x="9901238" y="947373"/>
                </a:cubicBezTo>
                <a:lnTo>
                  <a:pt x="9901238" y="4824971"/>
                </a:lnTo>
                <a:lnTo>
                  <a:pt x="0" y="4824971"/>
                </a:lnTo>
                <a:lnTo>
                  <a:pt x="0" y="307918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en-US" dirty="0"/>
          </a:p>
        </p:txBody>
      </p:sp>
      <p:pic>
        <p:nvPicPr>
          <p:cNvPr id="7" name="Picture 6" descr="logo_sisa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028" y="476672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91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2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121227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A90E6-4CB3-41B9-AED4-8DCC86E2AC86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913311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- Välisivu kuvall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702147" y="404664"/>
            <a:ext cx="7488832" cy="864096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9" name="Picture 8" descr="Kaarikans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901238" cy="1117540"/>
          </a:xfrm>
          <a:prstGeom prst="rect">
            <a:avLst/>
          </a:prstGeom>
        </p:spPr>
      </p:pic>
      <p:pic>
        <p:nvPicPr>
          <p:cNvPr id="11" name="Picture 10" descr="autot_iso_2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1724"/>
            <a:ext cx="9901238" cy="4836276"/>
          </a:xfrm>
          <a:prstGeom prst="rect">
            <a:avLst/>
          </a:prstGeom>
        </p:spPr>
      </p:pic>
      <p:pic>
        <p:nvPicPr>
          <p:cNvPr id="7" name="Picture 6" descr="logo_sisa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028" y="476672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633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- Välisivu kuvall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702147" y="404664"/>
            <a:ext cx="7488832" cy="864096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9" name="Picture 8" descr="Kaarikans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901238" cy="1117540"/>
          </a:xfrm>
          <a:prstGeom prst="rect">
            <a:avLst/>
          </a:prstGeom>
        </p:spPr>
      </p:pic>
      <p:pic>
        <p:nvPicPr>
          <p:cNvPr id="4" name="Picture 3" descr="laiva_iso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1724"/>
            <a:ext cx="9901238" cy="4836276"/>
          </a:xfrm>
          <a:prstGeom prst="rect">
            <a:avLst/>
          </a:prstGeom>
        </p:spPr>
      </p:pic>
      <p:pic>
        <p:nvPicPr>
          <p:cNvPr id="8" name="Picture 7" descr="logo_sisa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028" y="476672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11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- Välisivu kuvall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702147" y="404664"/>
            <a:ext cx="7488832" cy="864096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9" name="Picture 8" descr="Kaarikans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901238" cy="1117540"/>
          </a:xfrm>
          <a:prstGeom prst="rect">
            <a:avLst/>
          </a:prstGeom>
        </p:spPr>
      </p:pic>
      <p:pic>
        <p:nvPicPr>
          <p:cNvPr id="7" name="Picture 6" descr="logo_sisa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028" y="476672"/>
            <a:ext cx="1080120" cy="452183"/>
          </a:xfrm>
          <a:prstGeom prst="rect">
            <a:avLst/>
          </a:prstGeom>
        </p:spPr>
      </p:pic>
      <p:pic>
        <p:nvPicPr>
          <p:cNvPr id="10" name="Picture 9" descr="lento_iso2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1724"/>
            <a:ext cx="9901238" cy="483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184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- Välisivu kuvall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702147" y="404664"/>
            <a:ext cx="7488832" cy="864096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pic>
        <p:nvPicPr>
          <p:cNvPr id="9" name="Picture 8" descr="Kaarikans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901238" cy="1117540"/>
          </a:xfrm>
          <a:prstGeom prst="rect">
            <a:avLst/>
          </a:prstGeom>
        </p:spPr>
      </p:pic>
      <p:pic>
        <p:nvPicPr>
          <p:cNvPr id="2" name="Picture 1" descr="rautatie_iso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1724"/>
            <a:ext cx="9901238" cy="4836276"/>
          </a:xfrm>
          <a:prstGeom prst="rect">
            <a:avLst/>
          </a:prstGeom>
        </p:spPr>
      </p:pic>
      <p:pic>
        <p:nvPicPr>
          <p:cNvPr id="7" name="Picture 6" descr="logo_sisa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028" y="476672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184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- Välisivu kuvalla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702147" y="404664"/>
            <a:ext cx="7488832" cy="864096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9" name="Picture 8" descr="Kaarikans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901238" cy="1117540"/>
          </a:xfrm>
          <a:prstGeom prst="rect">
            <a:avLst/>
          </a:prstGeom>
        </p:spPr>
      </p:pic>
      <p:pic>
        <p:nvPicPr>
          <p:cNvPr id="2" name="Picture 1" descr="luonto_iso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1724"/>
            <a:ext cx="9901238" cy="4836276"/>
          </a:xfrm>
          <a:prstGeom prst="rect">
            <a:avLst/>
          </a:prstGeom>
        </p:spPr>
      </p:pic>
      <p:pic>
        <p:nvPicPr>
          <p:cNvPr id="7" name="Picture 6" descr="logo_sisa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028" y="476672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184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- Takakan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350219" y="5157192"/>
            <a:ext cx="4680520" cy="1512168"/>
          </a:xfrm>
        </p:spPr>
        <p:txBody>
          <a:bodyPr/>
          <a:lstStyle>
            <a:lvl1pPr>
              <a:lnSpc>
                <a:spcPct val="150000"/>
              </a:lnSpc>
              <a:defRPr sz="1100" b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6" name="Picture 5" descr="kaarireun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078" y="2132856"/>
            <a:ext cx="1473160" cy="4725477"/>
          </a:xfrm>
          <a:prstGeom prst="rect">
            <a:avLst/>
          </a:prstGeom>
        </p:spPr>
      </p:pic>
      <p:pic>
        <p:nvPicPr>
          <p:cNvPr id="7" name="Picture 6" descr="Trafi_rgb_nimi_vieressa_eng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23" y="4254285"/>
            <a:ext cx="3600400" cy="75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3553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 - Takakansi_osoitte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04664"/>
            <a:ext cx="9901237" cy="64533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kaarireun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078" y="2132856"/>
            <a:ext cx="1473160" cy="4725477"/>
          </a:xfrm>
          <a:prstGeom prst="rect">
            <a:avLst/>
          </a:prstGeom>
        </p:spPr>
      </p:pic>
      <p:sp>
        <p:nvSpPr>
          <p:cNvPr id="7" name="Title 8"/>
          <p:cNvSpPr txBox="1">
            <a:spLocks/>
          </p:cNvSpPr>
          <p:nvPr userDrawn="1"/>
        </p:nvSpPr>
        <p:spPr>
          <a:xfrm>
            <a:off x="1278211" y="5157192"/>
            <a:ext cx="4680520" cy="15121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11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noProof="0" dirty="0" smtClean="0"/>
              <a:t>Finnish Transport Safety Agency</a:t>
            </a: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err="1" smtClean="0"/>
              <a:t>Kumpulantie</a:t>
            </a:r>
            <a:r>
              <a:rPr lang="en-GB" noProof="0" dirty="0" smtClean="0"/>
              <a:t> 9, 00520 Helsinki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noProof="0" dirty="0" smtClean="0"/>
              <a:t>PO Box 320, FI-00101 Helsinki, Finland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noProof="0" dirty="0" smtClean="0"/>
              <a:t>Telephone +358 29 534 5000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noProof="0" dirty="0" smtClean="0"/>
              <a:t>www.trafi.fi</a:t>
            </a:r>
            <a:endParaRPr lang="en-GB" noProof="0" dirty="0"/>
          </a:p>
        </p:txBody>
      </p:sp>
      <p:pic>
        <p:nvPicPr>
          <p:cNvPr id="8" name="Picture 7" descr="Trafi_rgb_nimi_vieressa_eng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23" y="4254285"/>
            <a:ext cx="3600400" cy="75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54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1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0000" indent="-270000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lvl1pPr>
            <a:lvl2pPr marL="540000" indent="-270000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lvl2pPr>
            <a:lvl3pPr marL="810000" indent="-270000">
              <a:spcBef>
                <a:spcPts val="600"/>
              </a:spcBef>
              <a:spcAft>
                <a:spcPts val="300"/>
              </a:spcAft>
              <a:buFont typeface="Arial"/>
              <a:buChar char="•"/>
              <a:defRPr/>
            </a:lvl3pPr>
            <a:lvl4pPr marL="1080000" indent="-270000">
              <a:spcBef>
                <a:spcPts val="600"/>
              </a:spcBef>
              <a:spcAft>
                <a:spcPts val="300"/>
              </a:spcAft>
              <a:buFont typeface="Arial"/>
              <a:buChar char="•"/>
              <a:defRPr/>
            </a:lvl4pPr>
            <a:lvl5pPr marL="1350000" indent="-270000">
              <a:spcBef>
                <a:spcPts val="600"/>
              </a:spcBef>
              <a:spcAft>
                <a:spcPts val="300"/>
              </a:spcAft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BA2F-4CB9-438B-BE28-E93077DA6FE4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487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2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121227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8495-15E7-4C59-B4E1-D59A84A15D61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6192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121227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38375-4328-4EA6-ADB9-AFDEF7732EC7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632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121227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515C3-5F77-4E2F-B8C0-E565C71832C0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883014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8AB7D-F164-4170-BBD8-CA61032EBAA8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pic>
        <p:nvPicPr>
          <p:cNvPr id="9" name="Picture 8" descr="autot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561" y="2132856"/>
            <a:ext cx="4513678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20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5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A244A-DEAD-403A-95F0-0C1D4794647D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pic>
        <p:nvPicPr>
          <p:cNvPr id="10" name="Picture 9" descr="laiva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67" y="2127735"/>
            <a:ext cx="4518571" cy="47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8751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6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8E0EE-31FF-490D-A67B-0532BED9A0E5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pic>
        <p:nvPicPr>
          <p:cNvPr id="9" name="Picture 8" descr="lento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68" y="2122849"/>
            <a:ext cx="4523238" cy="473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8857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7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A2B5-D114-4F2D-8095-E5D28927094C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pic>
        <p:nvPicPr>
          <p:cNvPr id="9" name="Picture 8" descr="rautatie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68" y="2127735"/>
            <a:ext cx="4518570" cy="47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2151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8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38A1A-3F88-41E5-B010-6BC897CA6E08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pic>
        <p:nvPicPr>
          <p:cNvPr id="9" name="Picture 8" descr="luonto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67" y="2127735"/>
            <a:ext cx="4518571" cy="47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Peruskalvo_Omalla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6"/>
          <p:cNvSpPr/>
          <p:nvPr userDrawn="1"/>
        </p:nvSpPr>
        <p:spPr>
          <a:xfrm>
            <a:off x="8121227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CD698-B8A9-4FFE-906F-B96389C4348B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5364398" y="2610800"/>
            <a:ext cx="4549139" cy="4258539"/>
          </a:xfrm>
          <a:custGeom>
            <a:avLst/>
            <a:gdLst>
              <a:gd name="connsiteX0" fmla="*/ 705129 w 4230688"/>
              <a:gd name="connsiteY0" fmla="*/ 0 h 4508500"/>
              <a:gd name="connsiteX1" fmla="*/ 4230688 w 4230688"/>
              <a:gd name="connsiteY1" fmla="*/ 0 h 4508500"/>
              <a:gd name="connsiteX2" fmla="*/ 4230688 w 4230688"/>
              <a:gd name="connsiteY2" fmla="*/ 0 h 4508500"/>
              <a:gd name="connsiteX3" fmla="*/ 4230688 w 4230688"/>
              <a:gd name="connsiteY3" fmla="*/ 3803371 h 4508500"/>
              <a:gd name="connsiteX4" fmla="*/ 3525559 w 4230688"/>
              <a:gd name="connsiteY4" fmla="*/ 4508500 h 4508500"/>
              <a:gd name="connsiteX5" fmla="*/ 0 w 4230688"/>
              <a:gd name="connsiteY5" fmla="*/ 4508500 h 4508500"/>
              <a:gd name="connsiteX6" fmla="*/ 0 w 4230688"/>
              <a:gd name="connsiteY6" fmla="*/ 4508500 h 4508500"/>
              <a:gd name="connsiteX7" fmla="*/ 0 w 4230688"/>
              <a:gd name="connsiteY7" fmla="*/ 705129 h 4508500"/>
              <a:gd name="connsiteX8" fmla="*/ 705129 w 4230688"/>
              <a:gd name="connsiteY8" fmla="*/ 0 h 4508500"/>
              <a:gd name="connsiteX0" fmla="*/ 705129 w 4361683"/>
              <a:gd name="connsiteY0" fmla="*/ 0 h 4519840"/>
              <a:gd name="connsiteX1" fmla="*/ 4230688 w 4361683"/>
              <a:gd name="connsiteY1" fmla="*/ 0 h 4519840"/>
              <a:gd name="connsiteX2" fmla="*/ 4230688 w 4361683"/>
              <a:gd name="connsiteY2" fmla="*/ 0 h 4519840"/>
              <a:gd name="connsiteX3" fmla="*/ 4230688 w 4361683"/>
              <a:gd name="connsiteY3" fmla="*/ 3803371 h 4519840"/>
              <a:gd name="connsiteX4" fmla="*/ 4171939 w 4361683"/>
              <a:gd name="connsiteY4" fmla="*/ 4519840 h 4519840"/>
              <a:gd name="connsiteX5" fmla="*/ 0 w 4361683"/>
              <a:gd name="connsiteY5" fmla="*/ 4508500 h 4519840"/>
              <a:gd name="connsiteX6" fmla="*/ 0 w 4361683"/>
              <a:gd name="connsiteY6" fmla="*/ 4508500 h 4519840"/>
              <a:gd name="connsiteX7" fmla="*/ 0 w 4361683"/>
              <a:gd name="connsiteY7" fmla="*/ 705129 h 4519840"/>
              <a:gd name="connsiteX8" fmla="*/ 705129 w 4361683"/>
              <a:gd name="connsiteY8" fmla="*/ 0 h 4519840"/>
              <a:gd name="connsiteX0" fmla="*/ 705129 w 4361683"/>
              <a:gd name="connsiteY0" fmla="*/ 0 h 4519841"/>
              <a:gd name="connsiteX1" fmla="*/ 4230688 w 4361683"/>
              <a:gd name="connsiteY1" fmla="*/ 0 h 4519841"/>
              <a:gd name="connsiteX2" fmla="*/ 4230688 w 4361683"/>
              <a:gd name="connsiteY2" fmla="*/ 0 h 4519841"/>
              <a:gd name="connsiteX3" fmla="*/ 4230688 w 4361683"/>
              <a:gd name="connsiteY3" fmla="*/ 3803371 h 4519841"/>
              <a:gd name="connsiteX4" fmla="*/ 4171939 w 4361683"/>
              <a:gd name="connsiteY4" fmla="*/ 4519840 h 4519841"/>
              <a:gd name="connsiteX5" fmla="*/ 0 w 4361683"/>
              <a:gd name="connsiteY5" fmla="*/ 4508500 h 4519841"/>
              <a:gd name="connsiteX6" fmla="*/ 1973160 w 4361683"/>
              <a:gd name="connsiteY6" fmla="*/ 4519841 h 4519841"/>
              <a:gd name="connsiteX7" fmla="*/ 0 w 4361683"/>
              <a:gd name="connsiteY7" fmla="*/ 705129 h 4519841"/>
              <a:gd name="connsiteX8" fmla="*/ 705129 w 4361683"/>
              <a:gd name="connsiteY8" fmla="*/ 0 h 4519841"/>
              <a:gd name="connsiteX0" fmla="*/ 1090689 w 4747243"/>
              <a:gd name="connsiteY0" fmla="*/ 0 h 4542521"/>
              <a:gd name="connsiteX1" fmla="*/ 4616248 w 4747243"/>
              <a:gd name="connsiteY1" fmla="*/ 0 h 4542521"/>
              <a:gd name="connsiteX2" fmla="*/ 4616248 w 4747243"/>
              <a:gd name="connsiteY2" fmla="*/ 0 h 4542521"/>
              <a:gd name="connsiteX3" fmla="*/ 4616248 w 4747243"/>
              <a:gd name="connsiteY3" fmla="*/ 3803371 h 4542521"/>
              <a:gd name="connsiteX4" fmla="*/ 4557499 w 4747243"/>
              <a:gd name="connsiteY4" fmla="*/ 4519840 h 4542521"/>
              <a:gd name="connsiteX5" fmla="*/ 385560 w 4747243"/>
              <a:gd name="connsiteY5" fmla="*/ 4508500 h 4542521"/>
              <a:gd name="connsiteX6" fmla="*/ 0 w 4747243"/>
              <a:gd name="connsiteY6" fmla="*/ 4542521 h 4542521"/>
              <a:gd name="connsiteX7" fmla="*/ 385560 w 4747243"/>
              <a:gd name="connsiteY7" fmla="*/ 705129 h 4542521"/>
              <a:gd name="connsiteX8" fmla="*/ 1090689 w 4747243"/>
              <a:gd name="connsiteY8" fmla="*/ 0 h 4542521"/>
              <a:gd name="connsiteX0" fmla="*/ 1090689 w 4747243"/>
              <a:gd name="connsiteY0" fmla="*/ 0 h 4542521"/>
              <a:gd name="connsiteX1" fmla="*/ 4616248 w 4747243"/>
              <a:gd name="connsiteY1" fmla="*/ 0 h 4542521"/>
              <a:gd name="connsiteX2" fmla="*/ 4616248 w 4747243"/>
              <a:gd name="connsiteY2" fmla="*/ 0 h 4542521"/>
              <a:gd name="connsiteX3" fmla="*/ 4616248 w 4747243"/>
              <a:gd name="connsiteY3" fmla="*/ 3803371 h 4542521"/>
              <a:gd name="connsiteX4" fmla="*/ 4557499 w 4747243"/>
              <a:gd name="connsiteY4" fmla="*/ 4519840 h 4542521"/>
              <a:gd name="connsiteX5" fmla="*/ 3095820 w 4747243"/>
              <a:gd name="connsiteY5" fmla="*/ 4497160 h 4542521"/>
              <a:gd name="connsiteX6" fmla="*/ 0 w 4747243"/>
              <a:gd name="connsiteY6" fmla="*/ 4542521 h 4542521"/>
              <a:gd name="connsiteX7" fmla="*/ 385560 w 4747243"/>
              <a:gd name="connsiteY7" fmla="*/ 705129 h 4542521"/>
              <a:gd name="connsiteX8" fmla="*/ 1090689 w 4747243"/>
              <a:gd name="connsiteY8" fmla="*/ 0 h 4542521"/>
              <a:gd name="connsiteX0" fmla="*/ 705129 w 4361683"/>
              <a:gd name="connsiteY0" fmla="*/ 0 h 4542521"/>
              <a:gd name="connsiteX1" fmla="*/ 4230688 w 4361683"/>
              <a:gd name="connsiteY1" fmla="*/ 0 h 4542521"/>
              <a:gd name="connsiteX2" fmla="*/ 4230688 w 4361683"/>
              <a:gd name="connsiteY2" fmla="*/ 0 h 4542521"/>
              <a:gd name="connsiteX3" fmla="*/ 4230688 w 4361683"/>
              <a:gd name="connsiteY3" fmla="*/ 3803371 h 4542521"/>
              <a:gd name="connsiteX4" fmla="*/ 4171939 w 4361683"/>
              <a:gd name="connsiteY4" fmla="*/ 4519840 h 4542521"/>
              <a:gd name="connsiteX5" fmla="*/ 2710260 w 4361683"/>
              <a:gd name="connsiteY5" fmla="*/ 4497160 h 4542521"/>
              <a:gd name="connsiteX6" fmla="*/ 975240 w 4361683"/>
              <a:gd name="connsiteY6" fmla="*/ 4542521 h 4542521"/>
              <a:gd name="connsiteX7" fmla="*/ 0 w 4361683"/>
              <a:gd name="connsiteY7" fmla="*/ 705129 h 4542521"/>
              <a:gd name="connsiteX8" fmla="*/ 705129 w 4361683"/>
              <a:gd name="connsiteY8" fmla="*/ 0 h 4542521"/>
              <a:gd name="connsiteX0" fmla="*/ 682449 w 4339003"/>
              <a:gd name="connsiteY0" fmla="*/ 0 h 4542521"/>
              <a:gd name="connsiteX1" fmla="*/ 4208008 w 4339003"/>
              <a:gd name="connsiteY1" fmla="*/ 0 h 4542521"/>
              <a:gd name="connsiteX2" fmla="*/ 4208008 w 4339003"/>
              <a:gd name="connsiteY2" fmla="*/ 0 h 4542521"/>
              <a:gd name="connsiteX3" fmla="*/ 4208008 w 4339003"/>
              <a:gd name="connsiteY3" fmla="*/ 3803371 h 4542521"/>
              <a:gd name="connsiteX4" fmla="*/ 4149259 w 4339003"/>
              <a:gd name="connsiteY4" fmla="*/ 4519840 h 4542521"/>
              <a:gd name="connsiteX5" fmla="*/ 2687580 w 4339003"/>
              <a:gd name="connsiteY5" fmla="*/ 4497160 h 4542521"/>
              <a:gd name="connsiteX6" fmla="*/ 952560 w 4339003"/>
              <a:gd name="connsiteY6" fmla="*/ 4542521 h 4542521"/>
              <a:gd name="connsiteX7" fmla="*/ 0 w 4339003"/>
              <a:gd name="connsiteY7" fmla="*/ 3392762 h 4542521"/>
              <a:gd name="connsiteX8" fmla="*/ 682449 w 4339003"/>
              <a:gd name="connsiteY8" fmla="*/ 0 h 4542521"/>
              <a:gd name="connsiteX0" fmla="*/ 682449 w 4339003"/>
              <a:gd name="connsiteY0" fmla="*/ 0 h 4519840"/>
              <a:gd name="connsiteX1" fmla="*/ 4208008 w 4339003"/>
              <a:gd name="connsiteY1" fmla="*/ 0 h 4519840"/>
              <a:gd name="connsiteX2" fmla="*/ 4208008 w 4339003"/>
              <a:gd name="connsiteY2" fmla="*/ 0 h 4519840"/>
              <a:gd name="connsiteX3" fmla="*/ 4208008 w 4339003"/>
              <a:gd name="connsiteY3" fmla="*/ 3803371 h 4519840"/>
              <a:gd name="connsiteX4" fmla="*/ 4149259 w 4339003"/>
              <a:gd name="connsiteY4" fmla="*/ 4519840 h 4519840"/>
              <a:gd name="connsiteX5" fmla="*/ 2687580 w 4339003"/>
              <a:gd name="connsiteY5" fmla="*/ 4497160 h 4519840"/>
              <a:gd name="connsiteX6" fmla="*/ 555660 w 4339003"/>
              <a:gd name="connsiteY6" fmla="*/ 4519840 h 4519840"/>
              <a:gd name="connsiteX7" fmla="*/ 0 w 4339003"/>
              <a:gd name="connsiteY7" fmla="*/ 3392762 h 4519840"/>
              <a:gd name="connsiteX8" fmla="*/ 682449 w 4339003"/>
              <a:gd name="connsiteY8" fmla="*/ 0 h 4519840"/>
              <a:gd name="connsiteX0" fmla="*/ 682449 w 4339003"/>
              <a:gd name="connsiteY0" fmla="*/ 0 h 4520334"/>
              <a:gd name="connsiteX1" fmla="*/ 4208008 w 4339003"/>
              <a:gd name="connsiteY1" fmla="*/ 0 h 4520334"/>
              <a:gd name="connsiteX2" fmla="*/ 4208008 w 4339003"/>
              <a:gd name="connsiteY2" fmla="*/ 0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266416 h 4786750"/>
              <a:gd name="connsiteX1" fmla="*/ 4208008 w 4339003"/>
              <a:gd name="connsiteY1" fmla="*/ 266416 h 4786750"/>
              <a:gd name="connsiteX2" fmla="*/ 4208008 w 4339003"/>
              <a:gd name="connsiteY2" fmla="*/ 0 h 4786750"/>
              <a:gd name="connsiteX3" fmla="*/ 4208008 w 4339003"/>
              <a:gd name="connsiteY3" fmla="*/ 4069787 h 4786750"/>
              <a:gd name="connsiteX4" fmla="*/ 4149259 w 4339003"/>
              <a:gd name="connsiteY4" fmla="*/ 4786256 h 4786750"/>
              <a:gd name="connsiteX5" fmla="*/ 2687580 w 4339003"/>
              <a:gd name="connsiteY5" fmla="*/ 4763576 h 4786750"/>
              <a:gd name="connsiteX6" fmla="*/ 555660 w 4339003"/>
              <a:gd name="connsiteY6" fmla="*/ 4786256 h 4786750"/>
              <a:gd name="connsiteX7" fmla="*/ 0 w 4339003"/>
              <a:gd name="connsiteY7" fmla="*/ 3659178 h 4786750"/>
              <a:gd name="connsiteX8" fmla="*/ 682449 w 4339003"/>
              <a:gd name="connsiteY8" fmla="*/ 266416 h 4786750"/>
              <a:gd name="connsiteX0" fmla="*/ 682449 w 4339003"/>
              <a:gd name="connsiteY0" fmla="*/ 275297 h 4795631"/>
              <a:gd name="connsiteX1" fmla="*/ 3248856 w 4339003"/>
              <a:gd name="connsiteY1" fmla="*/ 0 h 4795631"/>
              <a:gd name="connsiteX2" fmla="*/ 4208008 w 4339003"/>
              <a:gd name="connsiteY2" fmla="*/ 8881 h 4795631"/>
              <a:gd name="connsiteX3" fmla="*/ 4208008 w 4339003"/>
              <a:gd name="connsiteY3" fmla="*/ 4078668 h 4795631"/>
              <a:gd name="connsiteX4" fmla="*/ 4149259 w 4339003"/>
              <a:gd name="connsiteY4" fmla="*/ 4795137 h 4795631"/>
              <a:gd name="connsiteX5" fmla="*/ 2687580 w 4339003"/>
              <a:gd name="connsiteY5" fmla="*/ 4772457 h 4795631"/>
              <a:gd name="connsiteX6" fmla="*/ 555660 w 4339003"/>
              <a:gd name="connsiteY6" fmla="*/ 4795137 h 4795631"/>
              <a:gd name="connsiteX7" fmla="*/ 0 w 4339003"/>
              <a:gd name="connsiteY7" fmla="*/ 3668059 h 4795631"/>
              <a:gd name="connsiteX8" fmla="*/ 682449 w 4339003"/>
              <a:gd name="connsiteY8" fmla="*/ 275297 h 4795631"/>
              <a:gd name="connsiteX0" fmla="*/ 682449 w 4339003"/>
              <a:gd name="connsiteY0" fmla="*/ 275297 h 4795631"/>
              <a:gd name="connsiteX1" fmla="*/ 3248856 w 4339003"/>
              <a:gd name="connsiteY1" fmla="*/ 0 h 4795631"/>
              <a:gd name="connsiteX2" fmla="*/ 4199127 w 4339003"/>
              <a:gd name="connsiteY2" fmla="*/ 1864915 h 4795631"/>
              <a:gd name="connsiteX3" fmla="*/ 4208008 w 4339003"/>
              <a:gd name="connsiteY3" fmla="*/ 4078668 h 4795631"/>
              <a:gd name="connsiteX4" fmla="*/ 4149259 w 4339003"/>
              <a:gd name="connsiteY4" fmla="*/ 4795137 h 4795631"/>
              <a:gd name="connsiteX5" fmla="*/ 2687580 w 4339003"/>
              <a:gd name="connsiteY5" fmla="*/ 4772457 h 4795631"/>
              <a:gd name="connsiteX6" fmla="*/ 555660 w 4339003"/>
              <a:gd name="connsiteY6" fmla="*/ 4795137 h 4795631"/>
              <a:gd name="connsiteX7" fmla="*/ 0 w 4339003"/>
              <a:gd name="connsiteY7" fmla="*/ 3668059 h 4795631"/>
              <a:gd name="connsiteX8" fmla="*/ 682449 w 4339003"/>
              <a:gd name="connsiteY8" fmla="*/ 275297 h 4795631"/>
              <a:gd name="connsiteX0" fmla="*/ 682449 w 4339003"/>
              <a:gd name="connsiteY0" fmla="*/ 275297 h 4795631"/>
              <a:gd name="connsiteX1" fmla="*/ 3248856 w 4339003"/>
              <a:gd name="connsiteY1" fmla="*/ 0 h 4795631"/>
              <a:gd name="connsiteX2" fmla="*/ 4199127 w 4339003"/>
              <a:gd name="connsiteY2" fmla="*/ 1864915 h 4795631"/>
              <a:gd name="connsiteX3" fmla="*/ 4208008 w 4339003"/>
              <a:gd name="connsiteY3" fmla="*/ 4078668 h 4795631"/>
              <a:gd name="connsiteX4" fmla="*/ 4149259 w 4339003"/>
              <a:gd name="connsiteY4" fmla="*/ 4795137 h 4795631"/>
              <a:gd name="connsiteX5" fmla="*/ 2687580 w 4339003"/>
              <a:gd name="connsiteY5" fmla="*/ 4772457 h 4795631"/>
              <a:gd name="connsiteX6" fmla="*/ 555660 w 4339003"/>
              <a:gd name="connsiteY6" fmla="*/ 4795137 h 4795631"/>
              <a:gd name="connsiteX7" fmla="*/ 0 w 4339003"/>
              <a:gd name="connsiteY7" fmla="*/ 3668059 h 4795631"/>
              <a:gd name="connsiteX8" fmla="*/ 682449 w 4339003"/>
              <a:gd name="connsiteY8" fmla="*/ 275297 h 4795631"/>
              <a:gd name="connsiteX0" fmla="*/ 682449 w 4347164"/>
              <a:gd name="connsiteY0" fmla="*/ 0 h 4520334"/>
              <a:gd name="connsiteX1" fmla="*/ 4208008 w 4347164"/>
              <a:gd name="connsiteY1" fmla="*/ 266416 h 4520334"/>
              <a:gd name="connsiteX2" fmla="*/ 4199127 w 4347164"/>
              <a:gd name="connsiteY2" fmla="*/ 1589618 h 4520334"/>
              <a:gd name="connsiteX3" fmla="*/ 4208008 w 4347164"/>
              <a:gd name="connsiteY3" fmla="*/ 3803371 h 4520334"/>
              <a:gd name="connsiteX4" fmla="*/ 4149259 w 4347164"/>
              <a:gd name="connsiteY4" fmla="*/ 4519840 h 4520334"/>
              <a:gd name="connsiteX5" fmla="*/ 2687580 w 4347164"/>
              <a:gd name="connsiteY5" fmla="*/ 4497160 h 4520334"/>
              <a:gd name="connsiteX6" fmla="*/ 555660 w 4347164"/>
              <a:gd name="connsiteY6" fmla="*/ 4519840 h 4520334"/>
              <a:gd name="connsiteX7" fmla="*/ 0 w 4347164"/>
              <a:gd name="connsiteY7" fmla="*/ 3392762 h 4520334"/>
              <a:gd name="connsiteX8" fmla="*/ 682449 w 4347164"/>
              <a:gd name="connsiteY8" fmla="*/ 0 h 4520334"/>
              <a:gd name="connsiteX0" fmla="*/ 682449 w 4339003"/>
              <a:gd name="connsiteY0" fmla="*/ 0 h 4520334"/>
              <a:gd name="connsiteX1" fmla="*/ 4208008 w 4339003"/>
              <a:gd name="connsiteY1" fmla="*/ 266416 h 4520334"/>
              <a:gd name="connsiteX2" fmla="*/ 4199127 w 4339003"/>
              <a:gd name="connsiteY2" fmla="*/ 1589618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0 h 4520334"/>
              <a:gd name="connsiteX1" fmla="*/ 4208008 w 4339003"/>
              <a:gd name="connsiteY1" fmla="*/ 266416 h 4520334"/>
              <a:gd name="connsiteX2" fmla="*/ 4208008 w 4339003"/>
              <a:gd name="connsiteY2" fmla="*/ 2593119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0 h 4520334"/>
              <a:gd name="connsiteX1" fmla="*/ 4216889 w 4339003"/>
              <a:gd name="connsiteY1" fmla="*/ 1083426 h 4520334"/>
              <a:gd name="connsiteX2" fmla="*/ 4208008 w 4339003"/>
              <a:gd name="connsiteY2" fmla="*/ 2593119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0 h 4520334"/>
              <a:gd name="connsiteX1" fmla="*/ 4216889 w 4339003"/>
              <a:gd name="connsiteY1" fmla="*/ 1083426 h 4520334"/>
              <a:gd name="connsiteX2" fmla="*/ 4208008 w 4339003"/>
              <a:gd name="connsiteY2" fmla="*/ 2593119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2920468 w 4339003"/>
              <a:gd name="connsiteY0" fmla="*/ 0 h 4396007"/>
              <a:gd name="connsiteX1" fmla="*/ 4216889 w 4339003"/>
              <a:gd name="connsiteY1" fmla="*/ 959099 h 4396007"/>
              <a:gd name="connsiteX2" fmla="*/ 4208008 w 4339003"/>
              <a:gd name="connsiteY2" fmla="*/ 2468792 h 4396007"/>
              <a:gd name="connsiteX3" fmla="*/ 4208008 w 4339003"/>
              <a:gd name="connsiteY3" fmla="*/ 3679044 h 4396007"/>
              <a:gd name="connsiteX4" fmla="*/ 4149259 w 4339003"/>
              <a:gd name="connsiteY4" fmla="*/ 4395513 h 4396007"/>
              <a:gd name="connsiteX5" fmla="*/ 2687580 w 4339003"/>
              <a:gd name="connsiteY5" fmla="*/ 4372833 h 4396007"/>
              <a:gd name="connsiteX6" fmla="*/ 555660 w 4339003"/>
              <a:gd name="connsiteY6" fmla="*/ 4395513 h 4396007"/>
              <a:gd name="connsiteX7" fmla="*/ 0 w 4339003"/>
              <a:gd name="connsiteY7" fmla="*/ 3268435 h 4396007"/>
              <a:gd name="connsiteX8" fmla="*/ 2920468 w 4339003"/>
              <a:gd name="connsiteY8" fmla="*/ 0 h 4396007"/>
              <a:gd name="connsiteX0" fmla="*/ 2920468 w 4339003"/>
              <a:gd name="connsiteY0" fmla="*/ 0 h 4396007"/>
              <a:gd name="connsiteX1" fmla="*/ 4216889 w 4339003"/>
              <a:gd name="connsiteY1" fmla="*/ 959099 h 4396007"/>
              <a:gd name="connsiteX2" fmla="*/ 4208008 w 4339003"/>
              <a:gd name="connsiteY2" fmla="*/ 2468792 h 4396007"/>
              <a:gd name="connsiteX3" fmla="*/ 4208008 w 4339003"/>
              <a:gd name="connsiteY3" fmla="*/ 3679044 h 4396007"/>
              <a:gd name="connsiteX4" fmla="*/ 4149259 w 4339003"/>
              <a:gd name="connsiteY4" fmla="*/ 4395513 h 4396007"/>
              <a:gd name="connsiteX5" fmla="*/ 2687580 w 4339003"/>
              <a:gd name="connsiteY5" fmla="*/ 4372833 h 4396007"/>
              <a:gd name="connsiteX6" fmla="*/ 555660 w 4339003"/>
              <a:gd name="connsiteY6" fmla="*/ 4395513 h 4396007"/>
              <a:gd name="connsiteX7" fmla="*/ 0 w 4339003"/>
              <a:gd name="connsiteY7" fmla="*/ 3268435 h 4396007"/>
              <a:gd name="connsiteX8" fmla="*/ 2920468 w 4339003"/>
              <a:gd name="connsiteY8" fmla="*/ 0 h 4396007"/>
              <a:gd name="connsiteX0" fmla="*/ 4234861 w 4339003"/>
              <a:gd name="connsiteY0" fmla="*/ 27205 h 4272243"/>
              <a:gd name="connsiteX1" fmla="*/ 4216889 w 4339003"/>
              <a:gd name="connsiteY1" fmla="*/ 835335 h 4272243"/>
              <a:gd name="connsiteX2" fmla="*/ 4208008 w 4339003"/>
              <a:gd name="connsiteY2" fmla="*/ 2345028 h 4272243"/>
              <a:gd name="connsiteX3" fmla="*/ 4208008 w 4339003"/>
              <a:gd name="connsiteY3" fmla="*/ 3555280 h 4272243"/>
              <a:gd name="connsiteX4" fmla="*/ 4149259 w 4339003"/>
              <a:gd name="connsiteY4" fmla="*/ 4271749 h 4272243"/>
              <a:gd name="connsiteX5" fmla="*/ 2687580 w 4339003"/>
              <a:gd name="connsiteY5" fmla="*/ 4249069 h 4272243"/>
              <a:gd name="connsiteX6" fmla="*/ 555660 w 4339003"/>
              <a:gd name="connsiteY6" fmla="*/ 4271749 h 4272243"/>
              <a:gd name="connsiteX7" fmla="*/ 0 w 4339003"/>
              <a:gd name="connsiteY7" fmla="*/ 3144671 h 4272243"/>
              <a:gd name="connsiteX8" fmla="*/ 4234861 w 4339003"/>
              <a:gd name="connsiteY8" fmla="*/ 27205 h 4272243"/>
              <a:gd name="connsiteX0" fmla="*/ 4234861 w 4339003"/>
              <a:gd name="connsiteY0" fmla="*/ 0 h 4245038"/>
              <a:gd name="connsiteX1" fmla="*/ 4216889 w 4339003"/>
              <a:gd name="connsiteY1" fmla="*/ 808130 h 4245038"/>
              <a:gd name="connsiteX2" fmla="*/ 4208008 w 4339003"/>
              <a:gd name="connsiteY2" fmla="*/ 2317823 h 4245038"/>
              <a:gd name="connsiteX3" fmla="*/ 4208008 w 4339003"/>
              <a:gd name="connsiteY3" fmla="*/ 3528075 h 4245038"/>
              <a:gd name="connsiteX4" fmla="*/ 4149259 w 4339003"/>
              <a:gd name="connsiteY4" fmla="*/ 4244544 h 4245038"/>
              <a:gd name="connsiteX5" fmla="*/ 2687580 w 4339003"/>
              <a:gd name="connsiteY5" fmla="*/ 4221864 h 4245038"/>
              <a:gd name="connsiteX6" fmla="*/ 555660 w 4339003"/>
              <a:gd name="connsiteY6" fmla="*/ 4244544 h 4245038"/>
              <a:gd name="connsiteX7" fmla="*/ 0 w 4339003"/>
              <a:gd name="connsiteY7" fmla="*/ 3117466 h 4245038"/>
              <a:gd name="connsiteX8" fmla="*/ 4234861 w 4339003"/>
              <a:gd name="connsiteY8" fmla="*/ 0 h 4245038"/>
              <a:gd name="connsiteX0" fmla="*/ 4234861 w 4339003"/>
              <a:gd name="connsiteY0" fmla="*/ 0 h 4245038"/>
              <a:gd name="connsiteX1" fmla="*/ 4216889 w 4339003"/>
              <a:gd name="connsiteY1" fmla="*/ 808130 h 4245038"/>
              <a:gd name="connsiteX2" fmla="*/ 4208008 w 4339003"/>
              <a:gd name="connsiteY2" fmla="*/ 2317823 h 4245038"/>
              <a:gd name="connsiteX3" fmla="*/ 4208008 w 4339003"/>
              <a:gd name="connsiteY3" fmla="*/ 3528075 h 4245038"/>
              <a:gd name="connsiteX4" fmla="*/ 4149259 w 4339003"/>
              <a:gd name="connsiteY4" fmla="*/ 4244544 h 4245038"/>
              <a:gd name="connsiteX5" fmla="*/ 2687580 w 4339003"/>
              <a:gd name="connsiteY5" fmla="*/ 4221864 h 4245038"/>
              <a:gd name="connsiteX6" fmla="*/ 555660 w 4339003"/>
              <a:gd name="connsiteY6" fmla="*/ 4244544 h 4245038"/>
              <a:gd name="connsiteX7" fmla="*/ 0 w 4339003"/>
              <a:gd name="connsiteY7" fmla="*/ 3117466 h 4245038"/>
              <a:gd name="connsiteX8" fmla="*/ 4234861 w 4339003"/>
              <a:gd name="connsiteY8" fmla="*/ 0 h 4245038"/>
              <a:gd name="connsiteX0" fmla="*/ 4217099 w 4339003"/>
              <a:gd name="connsiteY0" fmla="*/ 0 h 4245038"/>
              <a:gd name="connsiteX1" fmla="*/ 4216889 w 4339003"/>
              <a:gd name="connsiteY1" fmla="*/ 808130 h 4245038"/>
              <a:gd name="connsiteX2" fmla="*/ 4208008 w 4339003"/>
              <a:gd name="connsiteY2" fmla="*/ 2317823 h 4245038"/>
              <a:gd name="connsiteX3" fmla="*/ 4208008 w 4339003"/>
              <a:gd name="connsiteY3" fmla="*/ 3528075 h 4245038"/>
              <a:gd name="connsiteX4" fmla="*/ 4149259 w 4339003"/>
              <a:gd name="connsiteY4" fmla="*/ 4244544 h 4245038"/>
              <a:gd name="connsiteX5" fmla="*/ 2687580 w 4339003"/>
              <a:gd name="connsiteY5" fmla="*/ 4221864 h 4245038"/>
              <a:gd name="connsiteX6" fmla="*/ 555660 w 4339003"/>
              <a:gd name="connsiteY6" fmla="*/ 4244544 h 4245038"/>
              <a:gd name="connsiteX7" fmla="*/ 0 w 4339003"/>
              <a:gd name="connsiteY7" fmla="*/ 3117466 h 4245038"/>
              <a:gd name="connsiteX8" fmla="*/ 4217099 w 4339003"/>
              <a:gd name="connsiteY8" fmla="*/ 0 h 4245038"/>
              <a:gd name="connsiteX0" fmla="*/ 4530644 w 4652548"/>
              <a:gd name="connsiteY0" fmla="*/ 11031 h 4256069"/>
              <a:gd name="connsiteX1" fmla="*/ 4530434 w 4652548"/>
              <a:gd name="connsiteY1" fmla="*/ 819161 h 4256069"/>
              <a:gd name="connsiteX2" fmla="*/ 4521553 w 4652548"/>
              <a:gd name="connsiteY2" fmla="*/ 2328854 h 4256069"/>
              <a:gd name="connsiteX3" fmla="*/ 4521553 w 4652548"/>
              <a:gd name="connsiteY3" fmla="*/ 3539106 h 4256069"/>
              <a:gd name="connsiteX4" fmla="*/ 4462804 w 4652548"/>
              <a:gd name="connsiteY4" fmla="*/ 4255575 h 4256069"/>
              <a:gd name="connsiteX5" fmla="*/ 3001125 w 4652548"/>
              <a:gd name="connsiteY5" fmla="*/ 4232895 h 4256069"/>
              <a:gd name="connsiteX6" fmla="*/ 869205 w 4652548"/>
              <a:gd name="connsiteY6" fmla="*/ 4255575 h 4256069"/>
              <a:gd name="connsiteX7" fmla="*/ 313545 w 4652548"/>
              <a:gd name="connsiteY7" fmla="*/ 3128497 h 4256069"/>
              <a:gd name="connsiteX8" fmla="*/ 4530644 w 4652548"/>
              <a:gd name="connsiteY8" fmla="*/ 11031 h 4256069"/>
              <a:gd name="connsiteX0" fmla="*/ 4588566 w 4710470"/>
              <a:gd name="connsiteY0" fmla="*/ 11001 h 4256039"/>
              <a:gd name="connsiteX1" fmla="*/ 4588356 w 4710470"/>
              <a:gd name="connsiteY1" fmla="*/ 819131 h 4256039"/>
              <a:gd name="connsiteX2" fmla="*/ 4579475 w 4710470"/>
              <a:gd name="connsiteY2" fmla="*/ 2328824 h 4256039"/>
              <a:gd name="connsiteX3" fmla="*/ 4579475 w 4710470"/>
              <a:gd name="connsiteY3" fmla="*/ 3539076 h 4256039"/>
              <a:gd name="connsiteX4" fmla="*/ 4520726 w 4710470"/>
              <a:gd name="connsiteY4" fmla="*/ 4255545 h 4256039"/>
              <a:gd name="connsiteX5" fmla="*/ 3059047 w 4710470"/>
              <a:gd name="connsiteY5" fmla="*/ 4232865 h 4256039"/>
              <a:gd name="connsiteX6" fmla="*/ 927127 w 4710470"/>
              <a:gd name="connsiteY6" fmla="*/ 4255545 h 4256039"/>
              <a:gd name="connsiteX7" fmla="*/ 371467 w 4710470"/>
              <a:gd name="connsiteY7" fmla="*/ 3128467 h 4256039"/>
              <a:gd name="connsiteX8" fmla="*/ 4588566 w 4710470"/>
              <a:gd name="connsiteY8" fmla="*/ 11001 h 4256039"/>
              <a:gd name="connsiteX0" fmla="*/ 4588566 w 4710470"/>
              <a:gd name="connsiteY0" fmla="*/ 11001 h 4256039"/>
              <a:gd name="connsiteX1" fmla="*/ 4588356 w 4710470"/>
              <a:gd name="connsiteY1" fmla="*/ 819131 h 4256039"/>
              <a:gd name="connsiteX2" fmla="*/ 4579475 w 4710470"/>
              <a:gd name="connsiteY2" fmla="*/ 2328824 h 4256039"/>
              <a:gd name="connsiteX3" fmla="*/ 4579475 w 4710470"/>
              <a:gd name="connsiteY3" fmla="*/ 3539076 h 4256039"/>
              <a:gd name="connsiteX4" fmla="*/ 4520726 w 4710470"/>
              <a:gd name="connsiteY4" fmla="*/ 4255545 h 4256039"/>
              <a:gd name="connsiteX5" fmla="*/ 3059047 w 4710470"/>
              <a:gd name="connsiteY5" fmla="*/ 4232865 h 4256039"/>
              <a:gd name="connsiteX6" fmla="*/ 927127 w 4710470"/>
              <a:gd name="connsiteY6" fmla="*/ 4255545 h 4256039"/>
              <a:gd name="connsiteX7" fmla="*/ 371467 w 4710470"/>
              <a:gd name="connsiteY7" fmla="*/ 3128467 h 4256039"/>
              <a:gd name="connsiteX8" fmla="*/ 4588566 w 4710470"/>
              <a:gd name="connsiteY8" fmla="*/ 11001 h 4256039"/>
              <a:gd name="connsiteX0" fmla="*/ 4607905 w 4729809"/>
              <a:gd name="connsiteY0" fmla="*/ 11222 h 4256260"/>
              <a:gd name="connsiteX1" fmla="*/ 4607695 w 4729809"/>
              <a:gd name="connsiteY1" fmla="*/ 819352 h 4256260"/>
              <a:gd name="connsiteX2" fmla="*/ 4598814 w 4729809"/>
              <a:gd name="connsiteY2" fmla="*/ 2329045 h 4256260"/>
              <a:gd name="connsiteX3" fmla="*/ 4598814 w 4729809"/>
              <a:gd name="connsiteY3" fmla="*/ 3539297 h 4256260"/>
              <a:gd name="connsiteX4" fmla="*/ 4540065 w 4729809"/>
              <a:gd name="connsiteY4" fmla="*/ 4255766 h 4256260"/>
              <a:gd name="connsiteX5" fmla="*/ 3078386 w 4729809"/>
              <a:gd name="connsiteY5" fmla="*/ 4233086 h 4256260"/>
              <a:gd name="connsiteX6" fmla="*/ 946466 w 4729809"/>
              <a:gd name="connsiteY6" fmla="*/ 4255766 h 4256260"/>
              <a:gd name="connsiteX7" fmla="*/ 390806 w 4729809"/>
              <a:gd name="connsiteY7" fmla="*/ 3128688 h 4256260"/>
              <a:gd name="connsiteX8" fmla="*/ 4607905 w 4729809"/>
              <a:gd name="connsiteY8" fmla="*/ 11222 h 4256260"/>
              <a:gd name="connsiteX0" fmla="*/ 4536783 w 4658687"/>
              <a:gd name="connsiteY0" fmla="*/ 8722 h 4253760"/>
              <a:gd name="connsiteX1" fmla="*/ 4536573 w 4658687"/>
              <a:gd name="connsiteY1" fmla="*/ 816852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266"/>
              <a:gd name="connsiteX1" fmla="*/ 4536573 w 4658687"/>
              <a:gd name="connsiteY1" fmla="*/ 1029985 h 4253266"/>
              <a:gd name="connsiteX2" fmla="*/ 4527692 w 4658687"/>
              <a:gd name="connsiteY2" fmla="*/ 2326545 h 4253266"/>
              <a:gd name="connsiteX3" fmla="*/ 4527692 w 4658687"/>
              <a:gd name="connsiteY3" fmla="*/ 3536797 h 4253266"/>
              <a:gd name="connsiteX4" fmla="*/ 4468943 w 4658687"/>
              <a:gd name="connsiteY4" fmla="*/ 4253266 h 4253266"/>
              <a:gd name="connsiteX5" fmla="*/ 3087193 w 4658687"/>
              <a:gd name="connsiteY5" fmla="*/ 4239467 h 4253266"/>
              <a:gd name="connsiteX6" fmla="*/ 875344 w 4658687"/>
              <a:gd name="connsiteY6" fmla="*/ 4253266 h 4253266"/>
              <a:gd name="connsiteX7" fmla="*/ 319684 w 4658687"/>
              <a:gd name="connsiteY7" fmla="*/ 3126188 h 4253266"/>
              <a:gd name="connsiteX8" fmla="*/ 4536783 w 4658687"/>
              <a:gd name="connsiteY8" fmla="*/ 8722 h 4253266"/>
              <a:gd name="connsiteX0" fmla="*/ 4536783 w 4658687"/>
              <a:gd name="connsiteY0" fmla="*/ 8722 h 4253266"/>
              <a:gd name="connsiteX1" fmla="*/ 4536573 w 4658687"/>
              <a:gd name="connsiteY1" fmla="*/ 1029985 h 4253266"/>
              <a:gd name="connsiteX2" fmla="*/ 4527692 w 4658687"/>
              <a:gd name="connsiteY2" fmla="*/ 2326545 h 4253266"/>
              <a:gd name="connsiteX3" fmla="*/ 4527692 w 4658687"/>
              <a:gd name="connsiteY3" fmla="*/ 3536797 h 4253266"/>
              <a:gd name="connsiteX4" fmla="*/ 4468943 w 4658687"/>
              <a:gd name="connsiteY4" fmla="*/ 4253266 h 4253266"/>
              <a:gd name="connsiteX5" fmla="*/ 3087193 w 4658687"/>
              <a:gd name="connsiteY5" fmla="*/ 4239467 h 4253266"/>
              <a:gd name="connsiteX6" fmla="*/ 875344 w 4658687"/>
              <a:gd name="connsiteY6" fmla="*/ 4253266 h 4253266"/>
              <a:gd name="connsiteX7" fmla="*/ 319684 w 4658687"/>
              <a:gd name="connsiteY7" fmla="*/ 3126188 h 4253266"/>
              <a:gd name="connsiteX8" fmla="*/ 4536783 w 4658687"/>
              <a:gd name="connsiteY8" fmla="*/ 8722 h 4253266"/>
              <a:gd name="connsiteX0" fmla="*/ 4536783 w 4658687"/>
              <a:gd name="connsiteY0" fmla="*/ 8722 h 4253266"/>
              <a:gd name="connsiteX1" fmla="*/ 4536573 w 4658687"/>
              <a:gd name="connsiteY1" fmla="*/ 1029985 h 4253266"/>
              <a:gd name="connsiteX2" fmla="*/ 4527692 w 4658687"/>
              <a:gd name="connsiteY2" fmla="*/ 2326545 h 4253266"/>
              <a:gd name="connsiteX3" fmla="*/ 4527692 w 4658687"/>
              <a:gd name="connsiteY3" fmla="*/ 3536797 h 4253266"/>
              <a:gd name="connsiteX4" fmla="*/ 4468943 w 4658687"/>
              <a:gd name="connsiteY4" fmla="*/ 4253266 h 4253266"/>
              <a:gd name="connsiteX5" fmla="*/ 3096074 w 4658687"/>
              <a:gd name="connsiteY5" fmla="*/ 4248347 h 4253266"/>
              <a:gd name="connsiteX6" fmla="*/ 875344 w 4658687"/>
              <a:gd name="connsiteY6" fmla="*/ 4253266 h 4253266"/>
              <a:gd name="connsiteX7" fmla="*/ 319684 w 4658687"/>
              <a:gd name="connsiteY7" fmla="*/ 3126188 h 4253266"/>
              <a:gd name="connsiteX8" fmla="*/ 4536783 w 4658687"/>
              <a:gd name="connsiteY8" fmla="*/ 8722 h 4253266"/>
              <a:gd name="connsiteX0" fmla="*/ 4536783 w 4709940"/>
              <a:gd name="connsiteY0" fmla="*/ 8722 h 4253266"/>
              <a:gd name="connsiteX1" fmla="*/ 4536573 w 4709940"/>
              <a:gd name="connsiteY1" fmla="*/ 1029985 h 4253266"/>
              <a:gd name="connsiteX2" fmla="*/ 4527692 w 4709940"/>
              <a:gd name="connsiteY2" fmla="*/ 2326545 h 4253266"/>
              <a:gd name="connsiteX3" fmla="*/ 4527692 w 4709940"/>
              <a:gd name="connsiteY3" fmla="*/ 3536797 h 4253266"/>
              <a:gd name="connsiteX4" fmla="*/ 4539992 w 4709940"/>
              <a:gd name="connsiteY4" fmla="*/ 4253266 h 4253266"/>
              <a:gd name="connsiteX5" fmla="*/ 3096074 w 4709940"/>
              <a:gd name="connsiteY5" fmla="*/ 4248347 h 4253266"/>
              <a:gd name="connsiteX6" fmla="*/ 875344 w 4709940"/>
              <a:gd name="connsiteY6" fmla="*/ 4253266 h 4253266"/>
              <a:gd name="connsiteX7" fmla="*/ 319684 w 4709940"/>
              <a:gd name="connsiteY7" fmla="*/ 3126188 h 4253266"/>
              <a:gd name="connsiteX8" fmla="*/ 4536783 w 4709940"/>
              <a:gd name="connsiteY8" fmla="*/ 8722 h 4253266"/>
              <a:gd name="connsiteX0" fmla="*/ 4536783 w 4539992"/>
              <a:gd name="connsiteY0" fmla="*/ 8722 h 4253266"/>
              <a:gd name="connsiteX1" fmla="*/ 4536573 w 4539992"/>
              <a:gd name="connsiteY1" fmla="*/ 1029985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36783 w 4539992"/>
              <a:gd name="connsiteY0" fmla="*/ 8722 h 4253266"/>
              <a:gd name="connsiteX1" fmla="*/ 4518811 w 4539992"/>
              <a:gd name="connsiteY1" fmla="*/ 1029985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36783 w 4539992"/>
              <a:gd name="connsiteY0" fmla="*/ 8722 h 4253266"/>
              <a:gd name="connsiteX1" fmla="*/ 4518811 w 4539992"/>
              <a:gd name="connsiteY1" fmla="*/ 1029985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36783 w 4539992"/>
              <a:gd name="connsiteY0" fmla="*/ 8722 h 4253266"/>
              <a:gd name="connsiteX1" fmla="*/ 4536573 w 4539992"/>
              <a:gd name="connsiteY1" fmla="*/ 1074387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45930 w 4549139"/>
              <a:gd name="connsiteY0" fmla="*/ 13995 h 4258539"/>
              <a:gd name="connsiteX1" fmla="*/ 4545720 w 4549139"/>
              <a:gd name="connsiteY1" fmla="*/ 1079660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79660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61700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61700 h 4258539"/>
              <a:gd name="connsiteX3" fmla="*/ 4544309 w 4549139"/>
              <a:gd name="connsiteY3" fmla="*/ 3504717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652207"/>
              <a:gd name="connsiteY0" fmla="*/ 13995 h 4258539"/>
              <a:gd name="connsiteX1" fmla="*/ 4545720 w 4652207"/>
              <a:gd name="connsiteY1" fmla="*/ 1049777 h 4258539"/>
              <a:gd name="connsiteX2" fmla="*/ 4536839 w 4652207"/>
              <a:gd name="connsiteY2" fmla="*/ 2361700 h 4258539"/>
              <a:gd name="connsiteX3" fmla="*/ 4549139 w 4652207"/>
              <a:gd name="connsiteY3" fmla="*/ 4258539 h 4258539"/>
              <a:gd name="connsiteX4" fmla="*/ 3105221 w 4652207"/>
              <a:gd name="connsiteY4" fmla="*/ 4253620 h 4258539"/>
              <a:gd name="connsiteX5" fmla="*/ 884491 w 4652207"/>
              <a:gd name="connsiteY5" fmla="*/ 4258539 h 4258539"/>
              <a:gd name="connsiteX6" fmla="*/ 328831 w 4652207"/>
              <a:gd name="connsiteY6" fmla="*/ 3131461 h 4258539"/>
              <a:gd name="connsiteX7" fmla="*/ 4545930 w 4652207"/>
              <a:gd name="connsiteY7" fmla="*/ 13995 h 4258539"/>
              <a:gd name="connsiteX0" fmla="*/ 4545930 w 4655080"/>
              <a:gd name="connsiteY0" fmla="*/ 13995 h 4258539"/>
              <a:gd name="connsiteX1" fmla="*/ 4545720 w 4655080"/>
              <a:gd name="connsiteY1" fmla="*/ 1049777 h 4258539"/>
              <a:gd name="connsiteX2" fmla="*/ 4549139 w 4655080"/>
              <a:gd name="connsiteY2" fmla="*/ 4258539 h 4258539"/>
              <a:gd name="connsiteX3" fmla="*/ 3105221 w 4655080"/>
              <a:gd name="connsiteY3" fmla="*/ 4253620 h 4258539"/>
              <a:gd name="connsiteX4" fmla="*/ 884491 w 4655080"/>
              <a:gd name="connsiteY4" fmla="*/ 4258539 h 4258539"/>
              <a:gd name="connsiteX5" fmla="*/ 328831 w 4655080"/>
              <a:gd name="connsiteY5" fmla="*/ 3131461 h 4258539"/>
              <a:gd name="connsiteX6" fmla="*/ 4545930 w 4655080"/>
              <a:gd name="connsiteY6" fmla="*/ 13995 h 4258539"/>
              <a:gd name="connsiteX0" fmla="*/ 4545930 w 4549309"/>
              <a:gd name="connsiteY0" fmla="*/ 13995 h 4258539"/>
              <a:gd name="connsiteX1" fmla="*/ 4545720 w 4549309"/>
              <a:gd name="connsiteY1" fmla="*/ 1049777 h 4258539"/>
              <a:gd name="connsiteX2" fmla="*/ 4549139 w 4549309"/>
              <a:gd name="connsiteY2" fmla="*/ 4258539 h 4258539"/>
              <a:gd name="connsiteX3" fmla="*/ 3105221 w 4549309"/>
              <a:gd name="connsiteY3" fmla="*/ 4253620 h 4258539"/>
              <a:gd name="connsiteX4" fmla="*/ 884491 w 4549309"/>
              <a:gd name="connsiteY4" fmla="*/ 4258539 h 4258539"/>
              <a:gd name="connsiteX5" fmla="*/ 328831 w 4549309"/>
              <a:gd name="connsiteY5" fmla="*/ 3131461 h 4258539"/>
              <a:gd name="connsiteX6" fmla="*/ 4545930 w 4549309"/>
              <a:gd name="connsiteY6" fmla="*/ 13995 h 4258539"/>
              <a:gd name="connsiteX0" fmla="*/ 4545930 w 4549309"/>
              <a:gd name="connsiteY0" fmla="*/ 13995 h 4258539"/>
              <a:gd name="connsiteX1" fmla="*/ 4545720 w 4549309"/>
              <a:gd name="connsiteY1" fmla="*/ 1049777 h 4258539"/>
              <a:gd name="connsiteX2" fmla="*/ 4549139 w 4549309"/>
              <a:gd name="connsiteY2" fmla="*/ 4258539 h 4258539"/>
              <a:gd name="connsiteX3" fmla="*/ 3105221 w 4549309"/>
              <a:gd name="connsiteY3" fmla="*/ 4253620 h 4258539"/>
              <a:gd name="connsiteX4" fmla="*/ 884491 w 4549309"/>
              <a:gd name="connsiteY4" fmla="*/ 4258539 h 4258539"/>
              <a:gd name="connsiteX5" fmla="*/ 328831 w 4549309"/>
              <a:gd name="connsiteY5" fmla="*/ 3131461 h 4258539"/>
              <a:gd name="connsiteX6" fmla="*/ 4545930 w 4549309"/>
              <a:gd name="connsiteY6" fmla="*/ 13995 h 4258539"/>
              <a:gd name="connsiteX0" fmla="*/ 4545930 w 4920120"/>
              <a:gd name="connsiteY0" fmla="*/ 13995 h 4258539"/>
              <a:gd name="connsiteX1" fmla="*/ 4549139 w 4920120"/>
              <a:gd name="connsiteY1" fmla="*/ 4258539 h 4258539"/>
              <a:gd name="connsiteX2" fmla="*/ 3105221 w 4920120"/>
              <a:gd name="connsiteY2" fmla="*/ 4253620 h 4258539"/>
              <a:gd name="connsiteX3" fmla="*/ 884491 w 4920120"/>
              <a:gd name="connsiteY3" fmla="*/ 4258539 h 4258539"/>
              <a:gd name="connsiteX4" fmla="*/ 328831 w 4920120"/>
              <a:gd name="connsiteY4" fmla="*/ 3131461 h 4258539"/>
              <a:gd name="connsiteX5" fmla="*/ 4545930 w 4920120"/>
              <a:gd name="connsiteY5" fmla="*/ 13995 h 4258539"/>
              <a:gd name="connsiteX0" fmla="*/ 4545930 w 4857953"/>
              <a:gd name="connsiteY0" fmla="*/ 13995 h 4258539"/>
              <a:gd name="connsiteX1" fmla="*/ 4549139 w 4857953"/>
              <a:gd name="connsiteY1" fmla="*/ 4258539 h 4258539"/>
              <a:gd name="connsiteX2" fmla="*/ 3105221 w 4857953"/>
              <a:gd name="connsiteY2" fmla="*/ 4253620 h 4258539"/>
              <a:gd name="connsiteX3" fmla="*/ 884491 w 4857953"/>
              <a:gd name="connsiteY3" fmla="*/ 4258539 h 4258539"/>
              <a:gd name="connsiteX4" fmla="*/ 328831 w 4857953"/>
              <a:gd name="connsiteY4" fmla="*/ 3131461 h 4258539"/>
              <a:gd name="connsiteX5" fmla="*/ 4545930 w 4857953"/>
              <a:gd name="connsiteY5" fmla="*/ 13995 h 4258539"/>
              <a:gd name="connsiteX0" fmla="*/ 4545930 w 4549139"/>
              <a:gd name="connsiteY0" fmla="*/ 13995 h 4258539"/>
              <a:gd name="connsiteX1" fmla="*/ 4549139 w 4549139"/>
              <a:gd name="connsiteY1" fmla="*/ 4258539 h 4258539"/>
              <a:gd name="connsiteX2" fmla="*/ 3105221 w 4549139"/>
              <a:gd name="connsiteY2" fmla="*/ 4253620 h 4258539"/>
              <a:gd name="connsiteX3" fmla="*/ 884491 w 4549139"/>
              <a:gd name="connsiteY3" fmla="*/ 4258539 h 4258539"/>
              <a:gd name="connsiteX4" fmla="*/ 328831 w 4549139"/>
              <a:gd name="connsiteY4" fmla="*/ 3131461 h 4258539"/>
              <a:gd name="connsiteX5" fmla="*/ 4545930 w 4549139"/>
              <a:gd name="connsiteY5" fmla="*/ 13995 h 425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9139" h="4258539">
                <a:moveTo>
                  <a:pt x="4545930" y="13995"/>
                </a:moveTo>
                <a:cubicBezTo>
                  <a:pt x="4547086" y="1576429"/>
                  <a:pt x="4542730" y="2894524"/>
                  <a:pt x="4549139" y="4258539"/>
                </a:cubicBezTo>
                <a:lnTo>
                  <a:pt x="3105221" y="4253620"/>
                </a:lnTo>
                <a:lnTo>
                  <a:pt x="884491" y="4258539"/>
                </a:lnTo>
                <a:cubicBezTo>
                  <a:pt x="699271" y="3882846"/>
                  <a:pt x="682791" y="3853495"/>
                  <a:pt x="328831" y="3131461"/>
                </a:cubicBezTo>
                <a:cubicBezTo>
                  <a:pt x="151210" y="2688746"/>
                  <a:pt x="-1465193" y="-225779"/>
                  <a:pt x="4545930" y="13995"/>
                </a:cubicBez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472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eruskalvo - kaksi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5200"/>
            <a:ext cx="3947116" cy="464347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36C46-57BA-4C69-A25A-EB3EA5053236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4503965" y="1555200"/>
            <a:ext cx="3947116" cy="464347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</p:spTree>
    <p:extLst>
      <p:ext uri="{BB962C8B-B14F-4D97-AF65-F5344CB8AC3E}">
        <p14:creationId xmlns:p14="http://schemas.microsoft.com/office/powerpoint/2010/main" val="35362353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eruskalvo - kuvapaik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99" y="1555200"/>
            <a:ext cx="4806652" cy="4643470"/>
          </a:xfrm>
        </p:spPr>
        <p:txBody>
          <a:bodyPr/>
          <a:lstStyle/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15ED4-4E9B-450D-AC3A-726E6596C367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/>
          <p:nvPr userDrawn="1"/>
        </p:nvSpPr>
        <p:spPr>
          <a:xfrm>
            <a:off x="8139161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382667" y="1555200"/>
            <a:ext cx="2952328" cy="3872472"/>
          </a:xfrm>
          <a:prstGeom prst="round2DiagRect">
            <a:avLst/>
          </a:prstGeo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fi-FI" noProof="1" smtClean="0"/>
              <a:t>Kuva</a:t>
            </a:r>
            <a:endParaRPr lang="fi-FI" noProof="1"/>
          </a:p>
        </p:txBody>
      </p:sp>
    </p:spTree>
    <p:extLst>
      <p:ext uri="{BB962C8B-B14F-4D97-AF65-F5344CB8AC3E}">
        <p14:creationId xmlns:p14="http://schemas.microsoft.com/office/powerpoint/2010/main" val="15074590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eruskalvo - Omalla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5CF7F-093F-4D7C-857D-E893915E16F4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14115" y="1555200"/>
            <a:ext cx="7920880" cy="4808576"/>
          </a:xfrm>
          <a:prstGeom prst="round2DiagRect">
            <a:avLst/>
          </a:prstGeo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fi-FI" noProof="1" smtClean="0"/>
              <a:t>Kuva</a:t>
            </a:r>
            <a:endParaRPr lang="fi-FI" noProof="1"/>
          </a:p>
        </p:txBody>
      </p:sp>
    </p:spTree>
    <p:extLst>
      <p:ext uri="{BB962C8B-B14F-4D97-AF65-F5344CB8AC3E}">
        <p14:creationId xmlns:p14="http://schemas.microsoft.com/office/powerpoint/2010/main" val="1735541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593" y="2130426"/>
            <a:ext cx="8416052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186" y="3886200"/>
            <a:ext cx="6930867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01102-1258-4235-A181-89506CFFA2CC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667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4801-BC1B-4B15-BAB7-6D92BFFB8A34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9" name="Picture 8" descr="autot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561" y="2132856"/>
            <a:ext cx="4513678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60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E757A-DF0E-4CA7-A8CE-738E3A246F79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7062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130" y="4406901"/>
            <a:ext cx="841605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130" y="2906713"/>
            <a:ext cx="841605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17A96-CBAC-4A49-AA97-E2F0F5F4430D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249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062" y="1600201"/>
            <a:ext cx="437304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129" y="1600201"/>
            <a:ext cx="437304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C05C2-5F6C-407E-8103-068E8BFBE360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170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062" y="1535113"/>
            <a:ext cx="43747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062" y="2174875"/>
            <a:ext cx="43747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692" y="1535113"/>
            <a:ext cx="437648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692" y="2174875"/>
            <a:ext cx="437648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EAA18-9727-4D0A-9FE4-B137ADAB9878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7943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957AB-9904-4B35-833F-F92DD89D8A1D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9913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DC8E-2DD4-4F7A-A479-94600EFFAE0F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7970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062" y="273050"/>
            <a:ext cx="32574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109" y="273051"/>
            <a:ext cx="55350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062" y="1435101"/>
            <a:ext cx="32574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BD18-ECD4-434D-A69F-C4BC9D2A80FA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3486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0712" y="4800600"/>
            <a:ext cx="594074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0712" y="612775"/>
            <a:ext cx="594074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0712" y="5367338"/>
            <a:ext cx="594074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473D5-3334-4E3E-A943-3E8536ACDCCC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7194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4BF9D-0997-41BD-93CF-2A39ABF494A3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07393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78397" y="274639"/>
            <a:ext cx="2227779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062" y="274639"/>
            <a:ext cx="651831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3CEDA-A519-4D75-94C4-ED759DD84633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997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5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8B98-AAC9-443E-8818-BEC56C0C011C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10" name="Picture 9" descr="laiva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67" y="2127735"/>
            <a:ext cx="4518571" cy="47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8731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1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0000" indent="-270000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lvl1pPr>
            <a:lvl2pPr marL="540000" indent="-270000"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lvl2pPr>
            <a:lvl3pPr marL="810000" indent="-270000">
              <a:spcBef>
                <a:spcPts val="600"/>
              </a:spcBef>
              <a:spcAft>
                <a:spcPts val="300"/>
              </a:spcAft>
              <a:buFont typeface="Arial"/>
              <a:buChar char="•"/>
              <a:defRPr/>
            </a:lvl3pPr>
            <a:lvl4pPr marL="1080000" indent="-270000">
              <a:spcBef>
                <a:spcPts val="600"/>
              </a:spcBef>
              <a:spcAft>
                <a:spcPts val="300"/>
              </a:spcAft>
              <a:buFont typeface="Arial"/>
              <a:buChar char="•"/>
              <a:defRPr/>
            </a:lvl4pPr>
            <a:lvl5pPr marL="1350000" indent="-270000">
              <a:spcBef>
                <a:spcPts val="600"/>
              </a:spcBef>
              <a:spcAft>
                <a:spcPts val="300"/>
              </a:spcAft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C0A48-484D-440B-87D7-9007F5C7F0D8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1955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2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121227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3C12-D4D7-4748-A1FF-8AC203A1DB9F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591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121227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D9D01-F6B6-4AD8-9B5F-64C7B69495E5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6919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0A6AD-199B-4E0F-BFAA-D1A0E54999A7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pic>
        <p:nvPicPr>
          <p:cNvPr id="9" name="Picture 8" descr="autot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561" y="2132856"/>
            <a:ext cx="4513678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1914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5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B2F1A-1633-4D2F-A7B1-0C417733D04A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pic>
        <p:nvPicPr>
          <p:cNvPr id="10" name="Picture 9" descr="laiva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67" y="2127735"/>
            <a:ext cx="4518571" cy="47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70098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6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4B7D8-BD2F-4EB7-9A37-F9AB71ADCF73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pic>
        <p:nvPicPr>
          <p:cNvPr id="9" name="Picture 8" descr="lento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68" y="2122849"/>
            <a:ext cx="4523238" cy="473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4155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7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B136E-A330-46D7-A992-2A2AF3CC7094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pic>
        <p:nvPicPr>
          <p:cNvPr id="9" name="Picture 8" descr="rautatie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68" y="2127735"/>
            <a:ext cx="4518570" cy="47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9359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8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17DD8-3F93-4EBF-AFCE-8C29343A19B3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pic>
        <p:nvPicPr>
          <p:cNvPr id="9" name="Picture 8" descr="luonto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67" y="2127735"/>
            <a:ext cx="4518571" cy="47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78863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Peruskalvo_Omalla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6"/>
          <p:cNvSpPr/>
          <p:nvPr userDrawn="1"/>
        </p:nvSpPr>
        <p:spPr>
          <a:xfrm>
            <a:off x="8121227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4F952-151B-4609-A782-9BF53EC6F1DE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5364398" y="2610800"/>
            <a:ext cx="4549139" cy="4258539"/>
          </a:xfrm>
          <a:custGeom>
            <a:avLst/>
            <a:gdLst>
              <a:gd name="connsiteX0" fmla="*/ 705129 w 4230688"/>
              <a:gd name="connsiteY0" fmla="*/ 0 h 4508500"/>
              <a:gd name="connsiteX1" fmla="*/ 4230688 w 4230688"/>
              <a:gd name="connsiteY1" fmla="*/ 0 h 4508500"/>
              <a:gd name="connsiteX2" fmla="*/ 4230688 w 4230688"/>
              <a:gd name="connsiteY2" fmla="*/ 0 h 4508500"/>
              <a:gd name="connsiteX3" fmla="*/ 4230688 w 4230688"/>
              <a:gd name="connsiteY3" fmla="*/ 3803371 h 4508500"/>
              <a:gd name="connsiteX4" fmla="*/ 3525559 w 4230688"/>
              <a:gd name="connsiteY4" fmla="*/ 4508500 h 4508500"/>
              <a:gd name="connsiteX5" fmla="*/ 0 w 4230688"/>
              <a:gd name="connsiteY5" fmla="*/ 4508500 h 4508500"/>
              <a:gd name="connsiteX6" fmla="*/ 0 w 4230688"/>
              <a:gd name="connsiteY6" fmla="*/ 4508500 h 4508500"/>
              <a:gd name="connsiteX7" fmla="*/ 0 w 4230688"/>
              <a:gd name="connsiteY7" fmla="*/ 705129 h 4508500"/>
              <a:gd name="connsiteX8" fmla="*/ 705129 w 4230688"/>
              <a:gd name="connsiteY8" fmla="*/ 0 h 4508500"/>
              <a:gd name="connsiteX0" fmla="*/ 705129 w 4361683"/>
              <a:gd name="connsiteY0" fmla="*/ 0 h 4519840"/>
              <a:gd name="connsiteX1" fmla="*/ 4230688 w 4361683"/>
              <a:gd name="connsiteY1" fmla="*/ 0 h 4519840"/>
              <a:gd name="connsiteX2" fmla="*/ 4230688 w 4361683"/>
              <a:gd name="connsiteY2" fmla="*/ 0 h 4519840"/>
              <a:gd name="connsiteX3" fmla="*/ 4230688 w 4361683"/>
              <a:gd name="connsiteY3" fmla="*/ 3803371 h 4519840"/>
              <a:gd name="connsiteX4" fmla="*/ 4171939 w 4361683"/>
              <a:gd name="connsiteY4" fmla="*/ 4519840 h 4519840"/>
              <a:gd name="connsiteX5" fmla="*/ 0 w 4361683"/>
              <a:gd name="connsiteY5" fmla="*/ 4508500 h 4519840"/>
              <a:gd name="connsiteX6" fmla="*/ 0 w 4361683"/>
              <a:gd name="connsiteY6" fmla="*/ 4508500 h 4519840"/>
              <a:gd name="connsiteX7" fmla="*/ 0 w 4361683"/>
              <a:gd name="connsiteY7" fmla="*/ 705129 h 4519840"/>
              <a:gd name="connsiteX8" fmla="*/ 705129 w 4361683"/>
              <a:gd name="connsiteY8" fmla="*/ 0 h 4519840"/>
              <a:gd name="connsiteX0" fmla="*/ 705129 w 4361683"/>
              <a:gd name="connsiteY0" fmla="*/ 0 h 4519841"/>
              <a:gd name="connsiteX1" fmla="*/ 4230688 w 4361683"/>
              <a:gd name="connsiteY1" fmla="*/ 0 h 4519841"/>
              <a:gd name="connsiteX2" fmla="*/ 4230688 w 4361683"/>
              <a:gd name="connsiteY2" fmla="*/ 0 h 4519841"/>
              <a:gd name="connsiteX3" fmla="*/ 4230688 w 4361683"/>
              <a:gd name="connsiteY3" fmla="*/ 3803371 h 4519841"/>
              <a:gd name="connsiteX4" fmla="*/ 4171939 w 4361683"/>
              <a:gd name="connsiteY4" fmla="*/ 4519840 h 4519841"/>
              <a:gd name="connsiteX5" fmla="*/ 0 w 4361683"/>
              <a:gd name="connsiteY5" fmla="*/ 4508500 h 4519841"/>
              <a:gd name="connsiteX6" fmla="*/ 1973160 w 4361683"/>
              <a:gd name="connsiteY6" fmla="*/ 4519841 h 4519841"/>
              <a:gd name="connsiteX7" fmla="*/ 0 w 4361683"/>
              <a:gd name="connsiteY7" fmla="*/ 705129 h 4519841"/>
              <a:gd name="connsiteX8" fmla="*/ 705129 w 4361683"/>
              <a:gd name="connsiteY8" fmla="*/ 0 h 4519841"/>
              <a:gd name="connsiteX0" fmla="*/ 1090689 w 4747243"/>
              <a:gd name="connsiteY0" fmla="*/ 0 h 4542521"/>
              <a:gd name="connsiteX1" fmla="*/ 4616248 w 4747243"/>
              <a:gd name="connsiteY1" fmla="*/ 0 h 4542521"/>
              <a:gd name="connsiteX2" fmla="*/ 4616248 w 4747243"/>
              <a:gd name="connsiteY2" fmla="*/ 0 h 4542521"/>
              <a:gd name="connsiteX3" fmla="*/ 4616248 w 4747243"/>
              <a:gd name="connsiteY3" fmla="*/ 3803371 h 4542521"/>
              <a:gd name="connsiteX4" fmla="*/ 4557499 w 4747243"/>
              <a:gd name="connsiteY4" fmla="*/ 4519840 h 4542521"/>
              <a:gd name="connsiteX5" fmla="*/ 385560 w 4747243"/>
              <a:gd name="connsiteY5" fmla="*/ 4508500 h 4542521"/>
              <a:gd name="connsiteX6" fmla="*/ 0 w 4747243"/>
              <a:gd name="connsiteY6" fmla="*/ 4542521 h 4542521"/>
              <a:gd name="connsiteX7" fmla="*/ 385560 w 4747243"/>
              <a:gd name="connsiteY7" fmla="*/ 705129 h 4542521"/>
              <a:gd name="connsiteX8" fmla="*/ 1090689 w 4747243"/>
              <a:gd name="connsiteY8" fmla="*/ 0 h 4542521"/>
              <a:gd name="connsiteX0" fmla="*/ 1090689 w 4747243"/>
              <a:gd name="connsiteY0" fmla="*/ 0 h 4542521"/>
              <a:gd name="connsiteX1" fmla="*/ 4616248 w 4747243"/>
              <a:gd name="connsiteY1" fmla="*/ 0 h 4542521"/>
              <a:gd name="connsiteX2" fmla="*/ 4616248 w 4747243"/>
              <a:gd name="connsiteY2" fmla="*/ 0 h 4542521"/>
              <a:gd name="connsiteX3" fmla="*/ 4616248 w 4747243"/>
              <a:gd name="connsiteY3" fmla="*/ 3803371 h 4542521"/>
              <a:gd name="connsiteX4" fmla="*/ 4557499 w 4747243"/>
              <a:gd name="connsiteY4" fmla="*/ 4519840 h 4542521"/>
              <a:gd name="connsiteX5" fmla="*/ 3095820 w 4747243"/>
              <a:gd name="connsiteY5" fmla="*/ 4497160 h 4542521"/>
              <a:gd name="connsiteX6" fmla="*/ 0 w 4747243"/>
              <a:gd name="connsiteY6" fmla="*/ 4542521 h 4542521"/>
              <a:gd name="connsiteX7" fmla="*/ 385560 w 4747243"/>
              <a:gd name="connsiteY7" fmla="*/ 705129 h 4542521"/>
              <a:gd name="connsiteX8" fmla="*/ 1090689 w 4747243"/>
              <a:gd name="connsiteY8" fmla="*/ 0 h 4542521"/>
              <a:gd name="connsiteX0" fmla="*/ 705129 w 4361683"/>
              <a:gd name="connsiteY0" fmla="*/ 0 h 4542521"/>
              <a:gd name="connsiteX1" fmla="*/ 4230688 w 4361683"/>
              <a:gd name="connsiteY1" fmla="*/ 0 h 4542521"/>
              <a:gd name="connsiteX2" fmla="*/ 4230688 w 4361683"/>
              <a:gd name="connsiteY2" fmla="*/ 0 h 4542521"/>
              <a:gd name="connsiteX3" fmla="*/ 4230688 w 4361683"/>
              <a:gd name="connsiteY3" fmla="*/ 3803371 h 4542521"/>
              <a:gd name="connsiteX4" fmla="*/ 4171939 w 4361683"/>
              <a:gd name="connsiteY4" fmla="*/ 4519840 h 4542521"/>
              <a:gd name="connsiteX5" fmla="*/ 2710260 w 4361683"/>
              <a:gd name="connsiteY5" fmla="*/ 4497160 h 4542521"/>
              <a:gd name="connsiteX6" fmla="*/ 975240 w 4361683"/>
              <a:gd name="connsiteY6" fmla="*/ 4542521 h 4542521"/>
              <a:gd name="connsiteX7" fmla="*/ 0 w 4361683"/>
              <a:gd name="connsiteY7" fmla="*/ 705129 h 4542521"/>
              <a:gd name="connsiteX8" fmla="*/ 705129 w 4361683"/>
              <a:gd name="connsiteY8" fmla="*/ 0 h 4542521"/>
              <a:gd name="connsiteX0" fmla="*/ 682449 w 4339003"/>
              <a:gd name="connsiteY0" fmla="*/ 0 h 4542521"/>
              <a:gd name="connsiteX1" fmla="*/ 4208008 w 4339003"/>
              <a:gd name="connsiteY1" fmla="*/ 0 h 4542521"/>
              <a:gd name="connsiteX2" fmla="*/ 4208008 w 4339003"/>
              <a:gd name="connsiteY2" fmla="*/ 0 h 4542521"/>
              <a:gd name="connsiteX3" fmla="*/ 4208008 w 4339003"/>
              <a:gd name="connsiteY3" fmla="*/ 3803371 h 4542521"/>
              <a:gd name="connsiteX4" fmla="*/ 4149259 w 4339003"/>
              <a:gd name="connsiteY4" fmla="*/ 4519840 h 4542521"/>
              <a:gd name="connsiteX5" fmla="*/ 2687580 w 4339003"/>
              <a:gd name="connsiteY5" fmla="*/ 4497160 h 4542521"/>
              <a:gd name="connsiteX6" fmla="*/ 952560 w 4339003"/>
              <a:gd name="connsiteY6" fmla="*/ 4542521 h 4542521"/>
              <a:gd name="connsiteX7" fmla="*/ 0 w 4339003"/>
              <a:gd name="connsiteY7" fmla="*/ 3392762 h 4542521"/>
              <a:gd name="connsiteX8" fmla="*/ 682449 w 4339003"/>
              <a:gd name="connsiteY8" fmla="*/ 0 h 4542521"/>
              <a:gd name="connsiteX0" fmla="*/ 682449 w 4339003"/>
              <a:gd name="connsiteY0" fmla="*/ 0 h 4519840"/>
              <a:gd name="connsiteX1" fmla="*/ 4208008 w 4339003"/>
              <a:gd name="connsiteY1" fmla="*/ 0 h 4519840"/>
              <a:gd name="connsiteX2" fmla="*/ 4208008 w 4339003"/>
              <a:gd name="connsiteY2" fmla="*/ 0 h 4519840"/>
              <a:gd name="connsiteX3" fmla="*/ 4208008 w 4339003"/>
              <a:gd name="connsiteY3" fmla="*/ 3803371 h 4519840"/>
              <a:gd name="connsiteX4" fmla="*/ 4149259 w 4339003"/>
              <a:gd name="connsiteY4" fmla="*/ 4519840 h 4519840"/>
              <a:gd name="connsiteX5" fmla="*/ 2687580 w 4339003"/>
              <a:gd name="connsiteY5" fmla="*/ 4497160 h 4519840"/>
              <a:gd name="connsiteX6" fmla="*/ 555660 w 4339003"/>
              <a:gd name="connsiteY6" fmla="*/ 4519840 h 4519840"/>
              <a:gd name="connsiteX7" fmla="*/ 0 w 4339003"/>
              <a:gd name="connsiteY7" fmla="*/ 3392762 h 4519840"/>
              <a:gd name="connsiteX8" fmla="*/ 682449 w 4339003"/>
              <a:gd name="connsiteY8" fmla="*/ 0 h 4519840"/>
              <a:gd name="connsiteX0" fmla="*/ 682449 w 4339003"/>
              <a:gd name="connsiteY0" fmla="*/ 0 h 4520334"/>
              <a:gd name="connsiteX1" fmla="*/ 4208008 w 4339003"/>
              <a:gd name="connsiteY1" fmla="*/ 0 h 4520334"/>
              <a:gd name="connsiteX2" fmla="*/ 4208008 w 4339003"/>
              <a:gd name="connsiteY2" fmla="*/ 0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266416 h 4786750"/>
              <a:gd name="connsiteX1" fmla="*/ 4208008 w 4339003"/>
              <a:gd name="connsiteY1" fmla="*/ 266416 h 4786750"/>
              <a:gd name="connsiteX2" fmla="*/ 4208008 w 4339003"/>
              <a:gd name="connsiteY2" fmla="*/ 0 h 4786750"/>
              <a:gd name="connsiteX3" fmla="*/ 4208008 w 4339003"/>
              <a:gd name="connsiteY3" fmla="*/ 4069787 h 4786750"/>
              <a:gd name="connsiteX4" fmla="*/ 4149259 w 4339003"/>
              <a:gd name="connsiteY4" fmla="*/ 4786256 h 4786750"/>
              <a:gd name="connsiteX5" fmla="*/ 2687580 w 4339003"/>
              <a:gd name="connsiteY5" fmla="*/ 4763576 h 4786750"/>
              <a:gd name="connsiteX6" fmla="*/ 555660 w 4339003"/>
              <a:gd name="connsiteY6" fmla="*/ 4786256 h 4786750"/>
              <a:gd name="connsiteX7" fmla="*/ 0 w 4339003"/>
              <a:gd name="connsiteY7" fmla="*/ 3659178 h 4786750"/>
              <a:gd name="connsiteX8" fmla="*/ 682449 w 4339003"/>
              <a:gd name="connsiteY8" fmla="*/ 266416 h 4786750"/>
              <a:gd name="connsiteX0" fmla="*/ 682449 w 4339003"/>
              <a:gd name="connsiteY0" fmla="*/ 275297 h 4795631"/>
              <a:gd name="connsiteX1" fmla="*/ 3248856 w 4339003"/>
              <a:gd name="connsiteY1" fmla="*/ 0 h 4795631"/>
              <a:gd name="connsiteX2" fmla="*/ 4208008 w 4339003"/>
              <a:gd name="connsiteY2" fmla="*/ 8881 h 4795631"/>
              <a:gd name="connsiteX3" fmla="*/ 4208008 w 4339003"/>
              <a:gd name="connsiteY3" fmla="*/ 4078668 h 4795631"/>
              <a:gd name="connsiteX4" fmla="*/ 4149259 w 4339003"/>
              <a:gd name="connsiteY4" fmla="*/ 4795137 h 4795631"/>
              <a:gd name="connsiteX5" fmla="*/ 2687580 w 4339003"/>
              <a:gd name="connsiteY5" fmla="*/ 4772457 h 4795631"/>
              <a:gd name="connsiteX6" fmla="*/ 555660 w 4339003"/>
              <a:gd name="connsiteY6" fmla="*/ 4795137 h 4795631"/>
              <a:gd name="connsiteX7" fmla="*/ 0 w 4339003"/>
              <a:gd name="connsiteY7" fmla="*/ 3668059 h 4795631"/>
              <a:gd name="connsiteX8" fmla="*/ 682449 w 4339003"/>
              <a:gd name="connsiteY8" fmla="*/ 275297 h 4795631"/>
              <a:gd name="connsiteX0" fmla="*/ 682449 w 4339003"/>
              <a:gd name="connsiteY0" fmla="*/ 275297 h 4795631"/>
              <a:gd name="connsiteX1" fmla="*/ 3248856 w 4339003"/>
              <a:gd name="connsiteY1" fmla="*/ 0 h 4795631"/>
              <a:gd name="connsiteX2" fmla="*/ 4199127 w 4339003"/>
              <a:gd name="connsiteY2" fmla="*/ 1864915 h 4795631"/>
              <a:gd name="connsiteX3" fmla="*/ 4208008 w 4339003"/>
              <a:gd name="connsiteY3" fmla="*/ 4078668 h 4795631"/>
              <a:gd name="connsiteX4" fmla="*/ 4149259 w 4339003"/>
              <a:gd name="connsiteY4" fmla="*/ 4795137 h 4795631"/>
              <a:gd name="connsiteX5" fmla="*/ 2687580 w 4339003"/>
              <a:gd name="connsiteY5" fmla="*/ 4772457 h 4795631"/>
              <a:gd name="connsiteX6" fmla="*/ 555660 w 4339003"/>
              <a:gd name="connsiteY6" fmla="*/ 4795137 h 4795631"/>
              <a:gd name="connsiteX7" fmla="*/ 0 w 4339003"/>
              <a:gd name="connsiteY7" fmla="*/ 3668059 h 4795631"/>
              <a:gd name="connsiteX8" fmla="*/ 682449 w 4339003"/>
              <a:gd name="connsiteY8" fmla="*/ 275297 h 4795631"/>
              <a:gd name="connsiteX0" fmla="*/ 682449 w 4339003"/>
              <a:gd name="connsiteY0" fmla="*/ 275297 h 4795631"/>
              <a:gd name="connsiteX1" fmla="*/ 3248856 w 4339003"/>
              <a:gd name="connsiteY1" fmla="*/ 0 h 4795631"/>
              <a:gd name="connsiteX2" fmla="*/ 4199127 w 4339003"/>
              <a:gd name="connsiteY2" fmla="*/ 1864915 h 4795631"/>
              <a:gd name="connsiteX3" fmla="*/ 4208008 w 4339003"/>
              <a:gd name="connsiteY3" fmla="*/ 4078668 h 4795631"/>
              <a:gd name="connsiteX4" fmla="*/ 4149259 w 4339003"/>
              <a:gd name="connsiteY4" fmla="*/ 4795137 h 4795631"/>
              <a:gd name="connsiteX5" fmla="*/ 2687580 w 4339003"/>
              <a:gd name="connsiteY5" fmla="*/ 4772457 h 4795631"/>
              <a:gd name="connsiteX6" fmla="*/ 555660 w 4339003"/>
              <a:gd name="connsiteY6" fmla="*/ 4795137 h 4795631"/>
              <a:gd name="connsiteX7" fmla="*/ 0 w 4339003"/>
              <a:gd name="connsiteY7" fmla="*/ 3668059 h 4795631"/>
              <a:gd name="connsiteX8" fmla="*/ 682449 w 4339003"/>
              <a:gd name="connsiteY8" fmla="*/ 275297 h 4795631"/>
              <a:gd name="connsiteX0" fmla="*/ 682449 w 4347164"/>
              <a:gd name="connsiteY0" fmla="*/ 0 h 4520334"/>
              <a:gd name="connsiteX1" fmla="*/ 4208008 w 4347164"/>
              <a:gd name="connsiteY1" fmla="*/ 266416 h 4520334"/>
              <a:gd name="connsiteX2" fmla="*/ 4199127 w 4347164"/>
              <a:gd name="connsiteY2" fmla="*/ 1589618 h 4520334"/>
              <a:gd name="connsiteX3" fmla="*/ 4208008 w 4347164"/>
              <a:gd name="connsiteY3" fmla="*/ 3803371 h 4520334"/>
              <a:gd name="connsiteX4" fmla="*/ 4149259 w 4347164"/>
              <a:gd name="connsiteY4" fmla="*/ 4519840 h 4520334"/>
              <a:gd name="connsiteX5" fmla="*/ 2687580 w 4347164"/>
              <a:gd name="connsiteY5" fmla="*/ 4497160 h 4520334"/>
              <a:gd name="connsiteX6" fmla="*/ 555660 w 4347164"/>
              <a:gd name="connsiteY6" fmla="*/ 4519840 h 4520334"/>
              <a:gd name="connsiteX7" fmla="*/ 0 w 4347164"/>
              <a:gd name="connsiteY7" fmla="*/ 3392762 h 4520334"/>
              <a:gd name="connsiteX8" fmla="*/ 682449 w 4347164"/>
              <a:gd name="connsiteY8" fmla="*/ 0 h 4520334"/>
              <a:gd name="connsiteX0" fmla="*/ 682449 w 4339003"/>
              <a:gd name="connsiteY0" fmla="*/ 0 h 4520334"/>
              <a:gd name="connsiteX1" fmla="*/ 4208008 w 4339003"/>
              <a:gd name="connsiteY1" fmla="*/ 266416 h 4520334"/>
              <a:gd name="connsiteX2" fmla="*/ 4199127 w 4339003"/>
              <a:gd name="connsiteY2" fmla="*/ 1589618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0 h 4520334"/>
              <a:gd name="connsiteX1" fmla="*/ 4208008 w 4339003"/>
              <a:gd name="connsiteY1" fmla="*/ 266416 h 4520334"/>
              <a:gd name="connsiteX2" fmla="*/ 4208008 w 4339003"/>
              <a:gd name="connsiteY2" fmla="*/ 2593119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0 h 4520334"/>
              <a:gd name="connsiteX1" fmla="*/ 4216889 w 4339003"/>
              <a:gd name="connsiteY1" fmla="*/ 1083426 h 4520334"/>
              <a:gd name="connsiteX2" fmla="*/ 4208008 w 4339003"/>
              <a:gd name="connsiteY2" fmla="*/ 2593119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0 h 4520334"/>
              <a:gd name="connsiteX1" fmla="*/ 4216889 w 4339003"/>
              <a:gd name="connsiteY1" fmla="*/ 1083426 h 4520334"/>
              <a:gd name="connsiteX2" fmla="*/ 4208008 w 4339003"/>
              <a:gd name="connsiteY2" fmla="*/ 2593119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2920468 w 4339003"/>
              <a:gd name="connsiteY0" fmla="*/ 0 h 4396007"/>
              <a:gd name="connsiteX1" fmla="*/ 4216889 w 4339003"/>
              <a:gd name="connsiteY1" fmla="*/ 959099 h 4396007"/>
              <a:gd name="connsiteX2" fmla="*/ 4208008 w 4339003"/>
              <a:gd name="connsiteY2" fmla="*/ 2468792 h 4396007"/>
              <a:gd name="connsiteX3" fmla="*/ 4208008 w 4339003"/>
              <a:gd name="connsiteY3" fmla="*/ 3679044 h 4396007"/>
              <a:gd name="connsiteX4" fmla="*/ 4149259 w 4339003"/>
              <a:gd name="connsiteY4" fmla="*/ 4395513 h 4396007"/>
              <a:gd name="connsiteX5" fmla="*/ 2687580 w 4339003"/>
              <a:gd name="connsiteY5" fmla="*/ 4372833 h 4396007"/>
              <a:gd name="connsiteX6" fmla="*/ 555660 w 4339003"/>
              <a:gd name="connsiteY6" fmla="*/ 4395513 h 4396007"/>
              <a:gd name="connsiteX7" fmla="*/ 0 w 4339003"/>
              <a:gd name="connsiteY7" fmla="*/ 3268435 h 4396007"/>
              <a:gd name="connsiteX8" fmla="*/ 2920468 w 4339003"/>
              <a:gd name="connsiteY8" fmla="*/ 0 h 4396007"/>
              <a:gd name="connsiteX0" fmla="*/ 2920468 w 4339003"/>
              <a:gd name="connsiteY0" fmla="*/ 0 h 4396007"/>
              <a:gd name="connsiteX1" fmla="*/ 4216889 w 4339003"/>
              <a:gd name="connsiteY1" fmla="*/ 959099 h 4396007"/>
              <a:gd name="connsiteX2" fmla="*/ 4208008 w 4339003"/>
              <a:gd name="connsiteY2" fmla="*/ 2468792 h 4396007"/>
              <a:gd name="connsiteX3" fmla="*/ 4208008 w 4339003"/>
              <a:gd name="connsiteY3" fmla="*/ 3679044 h 4396007"/>
              <a:gd name="connsiteX4" fmla="*/ 4149259 w 4339003"/>
              <a:gd name="connsiteY4" fmla="*/ 4395513 h 4396007"/>
              <a:gd name="connsiteX5" fmla="*/ 2687580 w 4339003"/>
              <a:gd name="connsiteY5" fmla="*/ 4372833 h 4396007"/>
              <a:gd name="connsiteX6" fmla="*/ 555660 w 4339003"/>
              <a:gd name="connsiteY6" fmla="*/ 4395513 h 4396007"/>
              <a:gd name="connsiteX7" fmla="*/ 0 w 4339003"/>
              <a:gd name="connsiteY7" fmla="*/ 3268435 h 4396007"/>
              <a:gd name="connsiteX8" fmla="*/ 2920468 w 4339003"/>
              <a:gd name="connsiteY8" fmla="*/ 0 h 4396007"/>
              <a:gd name="connsiteX0" fmla="*/ 4234861 w 4339003"/>
              <a:gd name="connsiteY0" fmla="*/ 27205 h 4272243"/>
              <a:gd name="connsiteX1" fmla="*/ 4216889 w 4339003"/>
              <a:gd name="connsiteY1" fmla="*/ 835335 h 4272243"/>
              <a:gd name="connsiteX2" fmla="*/ 4208008 w 4339003"/>
              <a:gd name="connsiteY2" fmla="*/ 2345028 h 4272243"/>
              <a:gd name="connsiteX3" fmla="*/ 4208008 w 4339003"/>
              <a:gd name="connsiteY3" fmla="*/ 3555280 h 4272243"/>
              <a:gd name="connsiteX4" fmla="*/ 4149259 w 4339003"/>
              <a:gd name="connsiteY4" fmla="*/ 4271749 h 4272243"/>
              <a:gd name="connsiteX5" fmla="*/ 2687580 w 4339003"/>
              <a:gd name="connsiteY5" fmla="*/ 4249069 h 4272243"/>
              <a:gd name="connsiteX6" fmla="*/ 555660 w 4339003"/>
              <a:gd name="connsiteY6" fmla="*/ 4271749 h 4272243"/>
              <a:gd name="connsiteX7" fmla="*/ 0 w 4339003"/>
              <a:gd name="connsiteY7" fmla="*/ 3144671 h 4272243"/>
              <a:gd name="connsiteX8" fmla="*/ 4234861 w 4339003"/>
              <a:gd name="connsiteY8" fmla="*/ 27205 h 4272243"/>
              <a:gd name="connsiteX0" fmla="*/ 4234861 w 4339003"/>
              <a:gd name="connsiteY0" fmla="*/ 0 h 4245038"/>
              <a:gd name="connsiteX1" fmla="*/ 4216889 w 4339003"/>
              <a:gd name="connsiteY1" fmla="*/ 808130 h 4245038"/>
              <a:gd name="connsiteX2" fmla="*/ 4208008 w 4339003"/>
              <a:gd name="connsiteY2" fmla="*/ 2317823 h 4245038"/>
              <a:gd name="connsiteX3" fmla="*/ 4208008 w 4339003"/>
              <a:gd name="connsiteY3" fmla="*/ 3528075 h 4245038"/>
              <a:gd name="connsiteX4" fmla="*/ 4149259 w 4339003"/>
              <a:gd name="connsiteY4" fmla="*/ 4244544 h 4245038"/>
              <a:gd name="connsiteX5" fmla="*/ 2687580 w 4339003"/>
              <a:gd name="connsiteY5" fmla="*/ 4221864 h 4245038"/>
              <a:gd name="connsiteX6" fmla="*/ 555660 w 4339003"/>
              <a:gd name="connsiteY6" fmla="*/ 4244544 h 4245038"/>
              <a:gd name="connsiteX7" fmla="*/ 0 w 4339003"/>
              <a:gd name="connsiteY7" fmla="*/ 3117466 h 4245038"/>
              <a:gd name="connsiteX8" fmla="*/ 4234861 w 4339003"/>
              <a:gd name="connsiteY8" fmla="*/ 0 h 4245038"/>
              <a:gd name="connsiteX0" fmla="*/ 4234861 w 4339003"/>
              <a:gd name="connsiteY0" fmla="*/ 0 h 4245038"/>
              <a:gd name="connsiteX1" fmla="*/ 4216889 w 4339003"/>
              <a:gd name="connsiteY1" fmla="*/ 808130 h 4245038"/>
              <a:gd name="connsiteX2" fmla="*/ 4208008 w 4339003"/>
              <a:gd name="connsiteY2" fmla="*/ 2317823 h 4245038"/>
              <a:gd name="connsiteX3" fmla="*/ 4208008 w 4339003"/>
              <a:gd name="connsiteY3" fmla="*/ 3528075 h 4245038"/>
              <a:gd name="connsiteX4" fmla="*/ 4149259 w 4339003"/>
              <a:gd name="connsiteY4" fmla="*/ 4244544 h 4245038"/>
              <a:gd name="connsiteX5" fmla="*/ 2687580 w 4339003"/>
              <a:gd name="connsiteY5" fmla="*/ 4221864 h 4245038"/>
              <a:gd name="connsiteX6" fmla="*/ 555660 w 4339003"/>
              <a:gd name="connsiteY6" fmla="*/ 4244544 h 4245038"/>
              <a:gd name="connsiteX7" fmla="*/ 0 w 4339003"/>
              <a:gd name="connsiteY7" fmla="*/ 3117466 h 4245038"/>
              <a:gd name="connsiteX8" fmla="*/ 4234861 w 4339003"/>
              <a:gd name="connsiteY8" fmla="*/ 0 h 4245038"/>
              <a:gd name="connsiteX0" fmla="*/ 4217099 w 4339003"/>
              <a:gd name="connsiteY0" fmla="*/ 0 h 4245038"/>
              <a:gd name="connsiteX1" fmla="*/ 4216889 w 4339003"/>
              <a:gd name="connsiteY1" fmla="*/ 808130 h 4245038"/>
              <a:gd name="connsiteX2" fmla="*/ 4208008 w 4339003"/>
              <a:gd name="connsiteY2" fmla="*/ 2317823 h 4245038"/>
              <a:gd name="connsiteX3" fmla="*/ 4208008 w 4339003"/>
              <a:gd name="connsiteY3" fmla="*/ 3528075 h 4245038"/>
              <a:gd name="connsiteX4" fmla="*/ 4149259 w 4339003"/>
              <a:gd name="connsiteY4" fmla="*/ 4244544 h 4245038"/>
              <a:gd name="connsiteX5" fmla="*/ 2687580 w 4339003"/>
              <a:gd name="connsiteY5" fmla="*/ 4221864 h 4245038"/>
              <a:gd name="connsiteX6" fmla="*/ 555660 w 4339003"/>
              <a:gd name="connsiteY6" fmla="*/ 4244544 h 4245038"/>
              <a:gd name="connsiteX7" fmla="*/ 0 w 4339003"/>
              <a:gd name="connsiteY7" fmla="*/ 3117466 h 4245038"/>
              <a:gd name="connsiteX8" fmla="*/ 4217099 w 4339003"/>
              <a:gd name="connsiteY8" fmla="*/ 0 h 4245038"/>
              <a:gd name="connsiteX0" fmla="*/ 4530644 w 4652548"/>
              <a:gd name="connsiteY0" fmla="*/ 11031 h 4256069"/>
              <a:gd name="connsiteX1" fmla="*/ 4530434 w 4652548"/>
              <a:gd name="connsiteY1" fmla="*/ 819161 h 4256069"/>
              <a:gd name="connsiteX2" fmla="*/ 4521553 w 4652548"/>
              <a:gd name="connsiteY2" fmla="*/ 2328854 h 4256069"/>
              <a:gd name="connsiteX3" fmla="*/ 4521553 w 4652548"/>
              <a:gd name="connsiteY3" fmla="*/ 3539106 h 4256069"/>
              <a:gd name="connsiteX4" fmla="*/ 4462804 w 4652548"/>
              <a:gd name="connsiteY4" fmla="*/ 4255575 h 4256069"/>
              <a:gd name="connsiteX5" fmla="*/ 3001125 w 4652548"/>
              <a:gd name="connsiteY5" fmla="*/ 4232895 h 4256069"/>
              <a:gd name="connsiteX6" fmla="*/ 869205 w 4652548"/>
              <a:gd name="connsiteY6" fmla="*/ 4255575 h 4256069"/>
              <a:gd name="connsiteX7" fmla="*/ 313545 w 4652548"/>
              <a:gd name="connsiteY7" fmla="*/ 3128497 h 4256069"/>
              <a:gd name="connsiteX8" fmla="*/ 4530644 w 4652548"/>
              <a:gd name="connsiteY8" fmla="*/ 11031 h 4256069"/>
              <a:gd name="connsiteX0" fmla="*/ 4588566 w 4710470"/>
              <a:gd name="connsiteY0" fmla="*/ 11001 h 4256039"/>
              <a:gd name="connsiteX1" fmla="*/ 4588356 w 4710470"/>
              <a:gd name="connsiteY1" fmla="*/ 819131 h 4256039"/>
              <a:gd name="connsiteX2" fmla="*/ 4579475 w 4710470"/>
              <a:gd name="connsiteY2" fmla="*/ 2328824 h 4256039"/>
              <a:gd name="connsiteX3" fmla="*/ 4579475 w 4710470"/>
              <a:gd name="connsiteY3" fmla="*/ 3539076 h 4256039"/>
              <a:gd name="connsiteX4" fmla="*/ 4520726 w 4710470"/>
              <a:gd name="connsiteY4" fmla="*/ 4255545 h 4256039"/>
              <a:gd name="connsiteX5" fmla="*/ 3059047 w 4710470"/>
              <a:gd name="connsiteY5" fmla="*/ 4232865 h 4256039"/>
              <a:gd name="connsiteX6" fmla="*/ 927127 w 4710470"/>
              <a:gd name="connsiteY6" fmla="*/ 4255545 h 4256039"/>
              <a:gd name="connsiteX7" fmla="*/ 371467 w 4710470"/>
              <a:gd name="connsiteY7" fmla="*/ 3128467 h 4256039"/>
              <a:gd name="connsiteX8" fmla="*/ 4588566 w 4710470"/>
              <a:gd name="connsiteY8" fmla="*/ 11001 h 4256039"/>
              <a:gd name="connsiteX0" fmla="*/ 4588566 w 4710470"/>
              <a:gd name="connsiteY0" fmla="*/ 11001 h 4256039"/>
              <a:gd name="connsiteX1" fmla="*/ 4588356 w 4710470"/>
              <a:gd name="connsiteY1" fmla="*/ 819131 h 4256039"/>
              <a:gd name="connsiteX2" fmla="*/ 4579475 w 4710470"/>
              <a:gd name="connsiteY2" fmla="*/ 2328824 h 4256039"/>
              <a:gd name="connsiteX3" fmla="*/ 4579475 w 4710470"/>
              <a:gd name="connsiteY3" fmla="*/ 3539076 h 4256039"/>
              <a:gd name="connsiteX4" fmla="*/ 4520726 w 4710470"/>
              <a:gd name="connsiteY4" fmla="*/ 4255545 h 4256039"/>
              <a:gd name="connsiteX5" fmla="*/ 3059047 w 4710470"/>
              <a:gd name="connsiteY5" fmla="*/ 4232865 h 4256039"/>
              <a:gd name="connsiteX6" fmla="*/ 927127 w 4710470"/>
              <a:gd name="connsiteY6" fmla="*/ 4255545 h 4256039"/>
              <a:gd name="connsiteX7" fmla="*/ 371467 w 4710470"/>
              <a:gd name="connsiteY7" fmla="*/ 3128467 h 4256039"/>
              <a:gd name="connsiteX8" fmla="*/ 4588566 w 4710470"/>
              <a:gd name="connsiteY8" fmla="*/ 11001 h 4256039"/>
              <a:gd name="connsiteX0" fmla="*/ 4607905 w 4729809"/>
              <a:gd name="connsiteY0" fmla="*/ 11222 h 4256260"/>
              <a:gd name="connsiteX1" fmla="*/ 4607695 w 4729809"/>
              <a:gd name="connsiteY1" fmla="*/ 819352 h 4256260"/>
              <a:gd name="connsiteX2" fmla="*/ 4598814 w 4729809"/>
              <a:gd name="connsiteY2" fmla="*/ 2329045 h 4256260"/>
              <a:gd name="connsiteX3" fmla="*/ 4598814 w 4729809"/>
              <a:gd name="connsiteY3" fmla="*/ 3539297 h 4256260"/>
              <a:gd name="connsiteX4" fmla="*/ 4540065 w 4729809"/>
              <a:gd name="connsiteY4" fmla="*/ 4255766 h 4256260"/>
              <a:gd name="connsiteX5" fmla="*/ 3078386 w 4729809"/>
              <a:gd name="connsiteY5" fmla="*/ 4233086 h 4256260"/>
              <a:gd name="connsiteX6" fmla="*/ 946466 w 4729809"/>
              <a:gd name="connsiteY6" fmla="*/ 4255766 h 4256260"/>
              <a:gd name="connsiteX7" fmla="*/ 390806 w 4729809"/>
              <a:gd name="connsiteY7" fmla="*/ 3128688 h 4256260"/>
              <a:gd name="connsiteX8" fmla="*/ 4607905 w 4729809"/>
              <a:gd name="connsiteY8" fmla="*/ 11222 h 4256260"/>
              <a:gd name="connsiteX0" fmla="*/ 4536783 w 4658687"/>
              <a:gd name="connsiteY0" fmla="*/ 8722 h 4253760"/>
              <a:gd name="connsiteX1" fmla="*/ 4536573 w 4658687"/>
              <a:gd name="connsiteY1" fmla="*/ 816852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266"/>
              <a:gd name="connsiteX1" fmla="*/ 4536573 w 4658687"/>
              <a:gd name="connsiteY1" fmla="*/ 1029985 h 4253266"/>
              <a:gd name="connsiteX2" fmla="*/ 4527692 w 4658687"/>
              <a:gd name="connsiteY2" fmla="*/ 2326545 h 4253266"/>
              <a:gd name="connsiteX3" fmla="*/ 4527692 w 4658687"/>
              <a:gd name="connsiteY3" fmla="*/ 3536797 h 4253266"/>
              <a:gd name="connsiteX4" fmla="*/ 4468943 w 4658687"/>
              <a:gd name="connsiteY4" fmla="*/ 4253266 h 4253266"/>
              <a:gd name="connsiteX5" fmla="*/ 3087193 w 4658687"/>
              <a:gd name="connsiteY5" fmla="*/ 4239467 h 4253266"/>
              <a:gd name="connsiteX6" fmla="*/ 875344 w 4658687"/>
              <a:gd name="connsiteY6" fmla="*/ 4253266 h 4253266"/>
              <a:gd name="connsiteX7" fmla="*/ 319684 w 4658687"/>
              <a:gd name="connsiteY7" fmla="*/ 3126188 h 4253266"/>
              <a:gd name="connsiteX8" fmla="*/ 4536783 w 4658687"/>
              <a:gd name="connsiteY8" fmla="*/ 8722 h 4253266"/>
              <a:gd name="connsiteX0" fmla="*/ 4536783 w 4658687"/>
              <a:gd name="connsiteY0" fmla="*/ 8722 h 4253266"/>
              <a:gd name="connsiteX1" fmla="*/ 4536573 w 4658687"/>
              <a:gd name="connsiteY1" fmla="*/ 1029985 h 4253266"/>
              <a:gd name="connsiteX2" fmla="*/ 4527692 w 4658687"/>
              <a:gd name="connsiteY2" fmla="*/ 2326545 h 4253266"/>
              <a:gd name="connsiteX3" fmla="*/ 4527692 w 4658687"/>
              <a:gd name="connsiteY3" fmla="*/ 3536797 h 4253266"/>
              <a:gd name="connsiteX4" fmla="*/ 4468943 w 4658687"/>
              <a:gd name="connsiteY4" fmla="*/ 4253266 h 4253266"/>
              <a:gd name="connsiteX5" fmla="*/ 3087193 w 4658687"/>
              <a:gd name="connsiteY5" fmla="*/ 4239467 h 4253266"/>
              <a:gd name="connsiteX6" fmla="*/ 875344 w 4658687"/>
              <a:gd name="connsiteY6" fmla="*/ 4253266 h 4253266"/>
              <a:gd name="connsiteX7" fmla="*/ 319684 w 4658687"/>
              <a:gd name="connsiteY7" fmla="*/ 3126188 h 4253266"/>
              <a:gd name="connsiteX8" fmla="*/ 4536783 w 4658687"/>
              <a:gd name="connsiteY8" fmla="*/ 8722 h 4253266"/>
              <a:gd name="connsiteX0" fmla="*/ 4536783 w 4658687"/>
              <a:gd name="connsiteY0" fmla="*/ 8722 h 4253266"/>
              <a:gd name="connsiteX1" fmla="*/ 4536573 w 4658687"/>
              <a:gd name="connsiteY1" fmla="*/ 1029985 h 4253266"/>
              <a:gd name="connsiteX2" fmla="*/ 4527692 w 4658687"/>
              <a:gd name="connsiteY2" fmla="*/ 2326545 h 4253266"/>
              <a:gd name="connsiteX3" fmla="*/ 4527692 w 4658687"/>
              <a:gd name="connsiteY3" fmla="*/ 3536797 h 4253266"/>
              <a:gd name="connsiteX4" fmla="*/ 4468943 w 4658687"/>
              <a:gd name="connsiteY4" fmla="*/ 4253266 h 4253266"/>
              <a:gd name="connsiteX5" fmla="*/ 3096074 w 4658687"/>
              <a:gd name="connsiteY5" fmla="*/ 4248347 h 4253266"/>
              <a:gd name="connsiteX6" fmla="*/ 875344 w 4658687"/>
              <a:gd name="connsiteY6" fmla="*/ 4253266 h 4253266"/>
              <a:gd name="connsiteX7" fmla="*/ 319684 w 4658687"/>
              <a:gd name="connsiteY7" fmla="*/ 3126188 h 4253266"/>
              <a:gd name="connsiteX8" fmla="*/ 4536783 w 4658687"/>
              <a:gd name="connsiteY8" fmla="*/ 8722 h 4253266"/>
              <a:gd name="connsiteX0" fmla="*/ 4536783 w 4709940"/>
              <a:gd name="connsiteY0" fmla="*/ 8722 h 4253266"/>
              <a:gd name="connsiteX1" fmla="*/ 4536573 w 4709940"/>
              <a:gd name="connsiteY1" fmla="*/ 1029985 h 4253266"/>
              <a:gd name="connsiteX2" fmla="*/ 4527692 w 4709940"/>
              <a:gd name="connsiteY2" fmla="*/ 2326545 h 4253266"/>
              <a:gd name="connsiteX3" fmla="*/ 4527692 w 4709940"/>
              <a:gd name="connsiteY3" fmla="*/ 3536797 h 4253266"/>
              <a:gd name="connsiteX4" fmla="*/ 4539992 w 4709940"/>
              <a:gd name="connsiteY4" fmla="*/ 4253266 h 4253266"/>
              <a:gd name="connsiteX5" fmla="*/ 3096074 w 4709940"/>
              <a:gd name="connsiteY5" fmla="*/ 4248347 h 4253266"/>
              <a:gd name="connsiteX6" fmla="*/ 875344 w 4709940"/>
              <a:gd name="connsiteY6" fmla="*/ 4253266 h 4253266"/>
              <a:gd name="connsiteX7" fmla="*/ 319684 w 4709940"/>
              <a:gd name="connsiteY7" fmla="*/ 3126188 h 4253266"/>
              <a:gd name="connsiteX8" fmla="*/ 4536783 w 4709940"/>
              <a:gd name="connsiteY8" fmla="*/ 8722 h 4253266"/>
              <a:gd name="connsiteX0" fmla="*/ 4536783 w 4539992"/>
              <a:gd name="connsiteY0" fmla="*/ 8722 h 4253266"/>
              <a:gd name="connsiteX1" fmla="*/ 4536573 w 4539992"/>
              <a:gd name="connsiteY1" fmla="*/ 1029985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36783 w 4539992"/>
              <a:gd name="connsiteY0" fmla="*/ 8722 h 4253266"/>
              <a:gd name="connsiteX1" fmla="*/ 4518811 w 4539992"/>
              <a:gd name="connsiteY1" fmla="*/ 1029985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36783 w 4539992"/>
              <a:gd name="connsiteY0" fmla="*/ 8722 h 4253266"/>
              <a:gd name="connsiteX1" fmla="*/ 4518811 w 4539992"/>
              <a:gd name="connsiteY1" fmla="*/ 1029985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36783 w 4539992"/>
              <a:gd name="connsiteY0" fmla="*/ 8722 h 4253266"/>
              <a:gd name="connsiteX1" fmla="*/ 4536573 w 4539992"/>
              <a:gd name="connsiteY1" fmla="*/ 1074387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45930 w 4549139"/>
              <a:gd name="connsiteY0" fmla="*/ 13995 h 4258539"/>
              <a:gd name="connsiteX1" fmla="*/ 4545720 w 4549139"/>
              <a:gd name="connsiteY1" fmla="*/ 1079660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79660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61700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61700 h 4258539"/>
              <a:gd name="connsiteX3" fmla="*/ 4544309 w 4549139"/>
              <a:gd name="connsiteY3" fmla="*/ 3504717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652207"/>
              <a:gd name="connsiteY0" fmla="*/ 13995 h 4258539"/>
              <a:gd name="connsiteX1" fmla="*/ 4545720 w 4652207"/>
              <a:gd name="connsiteY1" fmla="*/ 1049777 h 4258539"/>
              <a:gd name="connsiteX2" fmla="*/ 4536839 w 4652207"/>
              <a:gd name="connsiteY2" fmla="*/ 2361700 h 4258539"/>
              <a:gd name="connsiteX3" fmla="*/ 4549139 w 4652207"/>
              <a:gd name="connsiteY3" fmla="*/ 4258539 h 4258539"/>
              <a:gd name="connsiteX4" fmla="*/ 3105221 w 4652207"/>
              <a:gd name="connsiteY4" fmla="*/ 4253620 h 4258539"/>
              <a:gd name="connsiteX5" fmla="*/ 884491 w 4652207"/>
              <a:gd name="connsiteY5" fmla="*/ 4258539 h 4258539"/>
              <a:gd name="connsiteX6" fmla="*/ 328831 w 4652207"/>
              <a:gd name="connsiteY6" fmla="*/ 3131461 h 4258539"/>
              <a:gd name="connsiteX7" fmla="*/ 4545930 w 4652207"/>
              <a:gd name="connsiteY7" fmla="*/ 13995 h 4258539"/>
              <a:gd name="connsiteX0" fmla="*/ 4545930 w 4655080"/>
              <a:gd name="connsiteY0" fmla="*/ 13995 h 4258539"/>
              <a:gd name="connsiteX1" fmla="*/ 4545720 w 4655080"/>
              <a:gd name="connsiteY1" fmla="*/ 1049777 h 4258539"/>
              <a:gd name="connsiteX2" fmla="*/ 4549139 w 4655080"/>
              <a:gd name="connsiteY2" fmla="*/ 4258539 h 4258539"/>
              <a:gd name="connsiteX3" fmla="*/ 3105221 w 4655080"/>
              <a:gd name="connsiteY3" fmla="*/ 4253620 h 4258539"/>
              <a:gd name="connsiteX4" fmla="*/ 884491 w 4655080"/>
              <a:gd name="connsiteY4" fmla="*/ 4258539 h 4258539"/>
              <a:gd name="connsiteX5" fmla="*/ 328831 w 4655080"/>
              <a:gd name="connsiteY5" fmla="*/ 3131461 h 4258539"/>
              <a:gd name="connsiteX6" fmla="*/ 4545930 w 4655080"/>
              <a:gd name="connsiteY6" fmla="*/ 13995 h 4258539"/>
              <a:gd name="connsiteX0" fmla="*/ 4545930 w 4549309"/>
              <a:gd name="connsiteY0" fmla="*/ 13995 h 4258539"/>
              <a:gd name="connsiteX1" fmla="*/ 4545720 w 4549309"/>
              <a:gd name="connsiteY1" fmla="*/ 1049777 h 4258539"/>
              <a:gd name="connsiteX2" fmla="*/ 4549139 w 4549309"/>
              <a:gd name="connsiteY2" fmla="*/ 4258539 h 4258539"/>
              <a:gd name="connsiteX3" fmla="*/ 3105221 w 4549309"/>
              <a:gd name="connsiteY3" fmla="*/ 4253620 h 4258539"/>
              <a:gd name="connsiteX4" fmla="*/ 884491 w 4549309"/>
              <a:gd name="connsiteY4" fmla="*/ 4258539 h 4258539"/>
              <a:gd name="connsiteX5" fmla="*/ 328831 w 4549309"/>
              <a:gd name="connsiteY5" fmla="*/ 3131461 h 4258539"/>
              <a:gd name="connsiteX6" fmla="*/ 4545930 w 4549309"/>
              <a:gd name="connsiteY6" fmla="*/ 13995 h 4258539"/>
              <a:gd name="connsiteX0" fmla="*/ 4545930 w 4549309"/>
              <a:gd name="connsiteY0" fmla="*/ 13995 h 4258539"/>
              <a:gd name="connsiteX1" fmla="*/ 4545720 w 4549309"/>
              <a:gd name="connsiteY1" fmla="*/ 1049777 h 4258539"/>
              <a:gd name="connsiteX2" fmla="*/ 4549139 w 4549309"/>
              <a:gd name="connsiteY2" fmla="*/ 4258539 h 4258539"/>
              <a:gd name="connsiteX3" fmla="*/ 3105221 w 4549309"/>
              <a:gd name="connsiteY3" fmla="*/ 4253620 h 4258539"/>
              <a:gd name="connsiteX4" fmla="*/ 884491 w 4549309"/>
              <a:gd name="connsiteY4" fmla="*/ 4258539 h 4258539"/>
              <a:gd name="connsiteX5" fmla="*/ 328831 w 4549309"/>
              <a:gd name="connsiteY5" fmla="*/ 3131461 h 4258539"/>
              <a:gd name="connsiteX6" fmla="*/ 4545930 w 4549309"/>
              <a:gd name="connsiteY6" fmla="*/ 13995 h 4258539"/>
              <a:gd name="connsiteX0" fmla="*/ 4545930 w 4920120"/>
              <a:gd name="connsiteY0" fmla="*/ 13995 h 4258539"/>
              <a:gd name="connsiteX1" fmla="*/ 4549139 w 4920120"/>
              <a:gd name="connsiteY1" fmla="*/ 4258539 h 4258539"/>
              <a:gd name="connsiteX2" fmla="*/ 3105221 w 4920120"/>
              <a:gd name="connsiteY2" fmla="*/ 4253620 h 4258539"/>
              <a:gd name="connsiteX3" fmla="*/ 884491 w 4920120"/>
              <a:gd name="connsiteY3" fmla="*/ 4258539 h 4258539"/>
              <a:gd name="connsiteX4" fmla="*/ 328831 w 4920120"/>
              <a:gd name="connsiteY4" fmla="*/ 3131461 h 4258539"/>
              <a:gd name="connsiteX5" fmla="*/ 4545930 w 4920120"/>
              <a:gd name="connsiteY5" fmla="*/ 13995 h 4258539"/>
              <a:gd name="connsiteX0" fmla="*/ 4545930 w 4857953"/>
              <a:gd name="connsiteY0" fmla="*/ 13995 h 4258539"/>
              <a:gd name="connsiteX1" fmla="*/ 4549139 w 4857953"/>
              <a:gd name="connsiteY1" fmla="*/ 4258539 h 4258539"/>
              <a:gd name="connsiteX2" fmla="*/ 3105221 w 4857953"/>
              <a:gd name="connsiteY2" fmla="*/ 4253620 h 4258539"/>
              <a:gd name="connsiteX3" fmla="*/ 884491 w 4857953"/>
              <a:gd name="connsiteY3" fmla="*/ 4258539 h 4258539"/>
              <a:gd name="connsiteX4" fmla="*/ 328831 w 4857953"/>
              <a:gd name="connsiteY4" fmla="*/ 3131461 h 4258539"/>
              <a:gd name="connsiteX5" fmla="*/ 4545930 w 4857953"/>
              <a:gd name="connsiteY5" fmla="*/ 13995 h 4258539"/>
              <a:gd name="connsiteX0" fmla="*/ 4545930 w 4549139"/>
              <a:gd name="connsiteY0" fmla="*/ 13995 h 4258539"/>
              <a:gd name="connsiteX1" fmla="*/ 4549139 w 4549139"/>
              <a:gd name="connsiteY1" fmla="*/ 4258539 h 4258539"/>
              <a:gd name="connsiteX2" fmla="*/ 3105221 w 4549139"/>
              <a:gd name="connsiteY2" fmla="*/ 4253620 h 4258539"/>
              <a:gd name="connsiteX3" fmla="*/ 884491 w 4549139"/>
              <a:gd name="connsiteY3" fmla="*/ 4258539 h 4258539"/>
              <a:gd name="connsiteX4" fmla="*/ 328831 w 4549139"/>
              <a:gd name="connsiteY4" fmla="*/ 3131461 h 4258539"/>
              <a:gd name="connsiteX5" fmla="*/ 4545930 w 4549139"/>
              <a:gd name="connsiteY5" fmla="*/ 13995 h 425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9139" h="4258539">
                <a:moveTo>
                  <a:pt x="4545930" y="13995"/>
                </a:moveTo>
                <a:cubicBezTo>
                  <a:pt x="4547086" y="1576429"/>
                  <a:pt x="4542730" y="2894524"/>
                  <a:pt x="4549139" y="4258539"/>
                </a:cubicBezTo>
                <a:lnTo>
                  <a:pt x="3105221" y="4253620"/>
                </a:lnTo>
                <a:lnTo>
                  <a:pt x="884491" y="4258539"/>
                </a:lnTo>
                <a:cubicBezTo>
                  <a:pt x="699271" y="3882846"/>
                  <a:pt x="682791" y="3853495"/>
                  <a:pt x="328831" y="3131461"/>
                </a:cubicBezTo>
                <a:cubicBezTo>
                  <a:pt x="151210" y="2688746"/>
                  <a:pt x="-1465193" y="-225779"/>
                  <a:pt x="4545930" y="13995"/>
                </a:cubicBez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1753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eruskalvo - kaksi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5200"/>
            <a:ext cx="3947116" cy="464347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63493-13B4-405D-9D8C-6218CCCDE341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4503965" y="1555200"/>
            <a:ext cx="3947116" cy="464347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</p:spTree>
    <p:extLst>
      <p:ext uri="{BB962C8B-B14F-4D97-AF65-F5344CB8AC3E}">
        <p14:creationId xmlns:p14="http://schemas.microsoft.com/office/powerpoint/2010/main" val="2781110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6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B40C7-CEBD-4F65-BD37-C09D78A486E1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9" name="Picture 8" descr="lento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68" y="2122849"/>
            <a:ext cx="4523238" cy="473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60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eruskalvo - kuvapaik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99" y="1555200"/>
            <a:ext cx="4806652" cy="4643470"/>
          </a:xfrm>
        </p:spPr>
        <p:txBody>
          <a:bodyPr/>
          <a:lstStyle/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ABD2D-5379-422C-BB0F-012DE075DEF9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/>
          <p:nvPr userDrawn="1"/>
        </p:nvSpPr>
        <p:spPr>
          <a:xfrm>
            <a:off x="8139161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382667" y="1555200"/>
            <a:ext cx="2952328" cy="3872472"/>
          </a:xfrm>
          <a:prstGeom prst="round2DiagRect">
            <a:avLst/>
          </a:prstGeo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fi-FI" noProof="1" smtClean="0"/>
              <a:t>Kuva</a:t>
            </a:r>
            <a:endParaRPr lang="fi-FI" noProof="1"/>
          </a:p>
        </p:txBody>
      </p:sp>
    </p:spTree>
    <p:extLst>
      <p:ext uri="{BB962C8B-B14F-4D97-AF65-F5344CB8AC3E}">
        <p14:creationId xmlns:p14="http://schemas.microsoft.com/office/powerpoint/2010/main" val="400108996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eruskalvo - Omalla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F1B9-1A57-4948-BD0F-B9F90A4E152A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14115" y="1555200"/>
            <a:ext cx="7920880" cy="4808576"/>
          </a:xfrm>
          <a:prstGeom prst="round2DiagRect">
            <a:avLst/>
          </a:prstGeo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fi-FI" noProof="1" smtClean="0"/>
              <a:t>Kuva</a:t>
            </a:r>
            <a:endParaRPr lang="fi-FI" noProof="1"/>
          </a:p>
        </p:txBody>
      </p:sp>
    </p:spTree>
    <p:extLst>
      <p:ext uri="{BB962C8B-B14F-4D97-AF65-F5344CB8AC3E}">
        <p14:creationId xmlns:p14="http://schemas.microsoft.com/office/powerpoint/2010/main" val="381931180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lllolista_normaali_tekstiko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noProof="0" dirty="0" smtClean="0"/>
              <a:t>Click to edit Master title style</a:t>
            </a:r>
            <a:endParaRPr lang="fi-FI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B6CA1-4182-4CF8-959C-99FEC67C2603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18AD9-C8E2-43C9-AEC1-732BD6475DB2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32000" y="1624135"/>
            <a:ext cx="8999538" cy="4619763"/>
          </a:xfrm>
        </p:spPr>
        <p:txBody>
          <a:bodyPr/>
          <a:lstStyle/>
          <a:p>
            <a:pPr lvl="0"/>
            <a:r>
              <a:rPr lang="fi-FI" noProof="0" dirty="0" smtClean="0"/>
              <a:t>Click to edit Master text styles</a:t>
            </a:r>
          </a:p>
          <a:p>
            <a:pPr lvl="1"/>
            <a:r>
              <a:rPr lang="fi-FI" noProof="0" dirty="0" smtClean="0"/>
              <a:t>Second level</a:t>
            </a:r>
          </a:p>
          <a:p>
            <a:pPr lvl="2"/>
            <a:r>
              <a:rPr lang="fi-FI" noProof="0" dirty="0" smtClean="0"/>
              <a:t>Third level</a:t>
            </a:r>
          </a:p>
          <a:p>
            <a:pPr lvl="3"/>
            <a:r>
              <a:rPr lang="fi-FI" noProof="0" dirty="0" smtClean="0"/>
              <a:t>Fourth level</a:t>
            </a:r>
          </a:p>
          <a:p>
            <a:pPr lvl="4"/>
            <a:r>
              <a:rPr lang="fi-FI" noProof="0" dirty="0" smtClean="0"/>
              <a:t>Fifth level</a:t>
            </a:r>
            <a:endParaRPr lang="fi-FI" noProof="0" dirty="0"/>
          </a:p>
        </p:txBody>
      </p:sp>
    </p:spTree>
    <p:extLst>
      <p:ext uri="{BB962C8B-B14F-4D97-AF65-F5344CB8AC3E}">
        <p14:creationId xmlns:p14="http://schemas.microsoft.com/office/powerpoint/2010/main" val="39050065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2602E-C7CF-479F-B632-CC15A838D042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D1B57-AB12-4358-A02F-9158935DFDBC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8835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eruskalvo -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edit</a:t>
            </a:r>
            <a:r>
              <a:rPr lang="fi-FI" noProof="0" dirty="0" smtClean="0"/>
              <a:t> </a:t>
            </a:r>
            <a:r>
              <a:rPr lang="fi-FI" noProof="0" dirty="0" err="1" smtClean="0"/>
              <a:t>Master</a:t>
            </a:r>
            <a:r>
              <a:rPr lang="fi-FI" noProof="0" dirty="0" smtClean="0"/>
              <a:t> </a:t>
            </a:r>
            <a:r>
              <a:rPr lang="fi-FI" noProof="0" dirty="0" err="1" smtClean="0"/>
              <a:t>title</a:t>
            </a:r>
            <a:r>
              <a:rPr lang="fi-FI" noProof="0" dirty="0" smtClean="0"/>
              <a:t> </a:t>
            </a:r>
            <a:r>
              <a:rPr lang="fi-FI" noProof="0" dirty="0" err="1" smtClean="0"/>
              <a:t>style</a:t>
            </a:r>
            <a:endParaRPr lang="fi-FI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8CA7D-7906-4585-9F22-F2C3B311660E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6363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593" y="2130426"/>
            <a:ext cx="8416052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186" y="3886200"/>
            <a:ext cx="6930867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9150B-08EB-4122-8A65-3A4D6B3937FB}" type="datetime1">
              <a:rPr lang="fi-FI" smtClean="0">
                <a:solidFill>
                  <a:prstClr val="white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F452-B081-4F35-B4A3-409AFABB0D58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343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7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71B3-1826-4BE3-AD7D-CF3D7423031F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9" name="Picture 8" descr="rautatie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68" y="2127735"/>
            <a:ext cx="4518570" cy="47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4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8_Peruskal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752A-8DCA-42E4-BBA9-B2AACABD00D5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9" name="Picture 8" descr="luonto_pien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67" y="2127735"/>
            <a:ext cx="4518571" cy="47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6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Peruskalvo_Omalla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6"/>
          <p:cNvSpPr/>
          <p:nvPr userDrawn="1"/>
        </p:nvSpPr>
        <p:spPr>
          <a:xfrm>
            <a:off x="8121227" y="2060848"/>
            <a:ext cx="1780010" cy="4797152"/>
          </a:xfrm>
          <a:custGeom>
            <a:avLst/>
            <a:gdLst>
              <a:gd name="connsiteX0" fmla="*/ 0 w 918170"/>
              <a:gd name="connsiteY0" fmla="*/ 0 h 4797152"/>
              <a:gd name="connsiteX1" fmla="*/ 918170 w 918170"/>
              <a:gd name="connsiteY1" fmla="*/ 0 h 4797152"/>
              <a:gd name="connsiteX2" fmla="*/ 918170 w 918170"/>
              <a:gd name="connsiteY2" fmla="*/ 4797152 h 4797152"/>
              <a:gd name="connsiteX3" fmla="*/ 0 w 918170"/>
              <a:gd name="connsiteY3" fmla="*/ 4797152 h 4797152"/>
              <a:gd name="connsiteX4" fmla="*/ 0 w 918170"/>
              <a:gd name="connsiteY4" fmla="*/ 0 h 4797152"/>
              <a:gd name="connsiteX0" fmla="*/ 0 w 1780010"/>
              <a:gd name="connsiteY0" fmla="*/ 1179383 h 4797152"/>
              <a:gd name="connsiteX1" fmla="*/ 1780010 w 1780010"/>
              <a:gd name="connsiteY1" fmla="*/ 0 h 4797152"/>
              <a:gd name="connsiteX2" fmla="*/ 1780010 w 1780010"/>
              <a:gd name="connsiteY2" fmla="*/ 4797152 h 4797152"/>
              <a:gd name="connsiteX3" fmla="*/ 861840 w 1780010"/>
              <a:gd name="connsiteY3" fmla="*/ 4797152 h 4797152"/>
              <a:gd name="connsiteX4" fmla="*/ 0 w 1780010"/>
              <a:gd name="connsiteY4" fmla="*/ 1179383 h 47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010" h="4797152">
                <a:moveTo>
                  <a:pt x="0" y="1179383"/>
                </a:moveTo>
                <a:lnTo>
                  <a:pt x="1780010" y="0"/>
                </a:lnTo>
                <a:lnTo>
                  <a:pt x="1780010" y="4797152"/>
                </a:lnTo>
                <a:lnTo>
                  <a:pt x="861840" y="4797152"/>
                </a:lnTo>
                <a:lnTo>
                  <a:pt x="0" y="1179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1556792"/>
            <a:ext cx="4806651" cy="4752528"/>
          </a:xfrm>
        </p:spPr>
        <p:txBody>
          <a:bodyPr/>
          <a:lstStyle>
            <a:lvl1pPr marL="270000" indent="-270000">
              <a:buFont typeface="Arial"/>
              <a:buChar char="•"/>
              <a:defRPr/>
            </a:lvl1pPr>
            <a:lvl2pPr marL="540000" indent="-270000">
              <a:buFont typeface="Arial"/>
              <a:buChar char="•"/>
              <a:defRPr/>
            </a:lvl2pPr>
            <a:lvl3pPr marL="810000" indent="-270000">
              <a:buFont typeface="Arial"/>
              <a:buChar char="•"/>
              <a:defRPr/>
            </a:lvl3pPr>
            <a:lvl4pPr marL="1080000" indent="-270000">
              <a:buFont typeface="Arial"/>
              <a:buChar char="•"/>
              <a:defRPr/>
            </a:lvl4pPr>
            <a:lvl5pPr marL="1350000" indent="-270000">
              <a:buFont typeface="Arial"/>
              <a:buChar char="•"/>
              <a:defRPr/>
            </a:lvl5pPr>
          </a:lstStyle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0FF45-FB5B-4792-83B1-24EF1FDDC6DC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5364398" y="2610800"/>
            <a:ext cx="4549139" cy="4258539"/>
          </a:xfrm>
          <a:custGeom>
            <a:avLst/>
            <a:gdLst>
              <a:gd name="connsiteX0" fmla="*/ 705129 w 4230688"/>
              <a:gd name="connsiteY0" fmla="*/ 0 h 4508500"/>
              <a:gd name="connsiteX1" fmla="*/ 4230688 w 4230688"/>
              <a:gd name="connsiteY1" fmla="*/ 0 h 4508500"/>
              <a:gd name="connsiteX2" fmla="*/ 4230688 w 4230688"/>
              <a:gd name="connsiteY2" fmla="*/ 0 h 4508500"/>
              <a:gd name="connsiteX3" fmla="*/ 4230688 w 4230688"/>
              <a:gd name="connsiteY3" fmla="*/ 3803371 h 4508500"/>
              <a:gd name="connsiteX4" fmla="*/ 3525559 w 4230688"/>
              <a:gd name="connsiteY4" fmla="*/ 4508500 h 4508500"/>
              <a:gd name="connsiteX5" fmla="*/ 0 w 4230688"/>
              <a:gd name="connsiteY5" fmla="*/ 4508500 h 4508500"/>
              <a:gd name="connsiteX6" fmla="*/ 0 w 4230688"/>
              <a:gd name="connsiteY6" fmla="*/ 4508500 h 4508500"/>
              <a:gd name="connsiteX7" fmla="*/ 0 w 4230688"/>
              <a:gd name="connsiteY7" fmla="*/ 705129 h 4508500"/>
              <a:gd name="connsiteX8" fmla="*/ 705129 w 4230688"/>
              <a:gd name="connsiteY8" fmla="*/ 0 h 4508500"/>
              <a:gd name="connsiteX0" fmla="*/ 705129 w 4361683"/>
              <a:gd name="connsiteY0" fmla="*/ 0 h 4519840"/>
              <a:gd name="connsiteX1" fmla="*/ 4230688 w 4361683"/>
              <a:gd name="connsiteY1" fmla="*/ 0 h 4519840"/>
              <a:gd name="connsiteX2" fmla="*/ 4230688 w 4361683"/>
              <a:gd name="connsiteY2" fmla="*/ 0 h 4519840"/>
              <a:gd name="connsiteX3" fmla="*/ 4230688 w 4361683"/>
              <a:gd name="connsiteY3" fmla="*/ 3803371 h 4519840"/>
              <a:gd name="connsiteX4" fmla="*/ 4171939 w 4361683"/>
              <a:gd name="connsiteY4" fmla="*/ 4519840 h 4519840"/>
              <a:gd name="connsiteX5" fmla="*/ 0 w 4361683"/>
              <a:gd name="connsiteY5" fmla="*/ 4508500 h 4519840"/>
              <a:gd name="connsiteX6" fmla="*/ 0 w 4361683"/>
              <a:gd name="connsiteY6" fmla="*/ 4508500 h 4519840"/>
              <a:gd name="connsiteX7" fmla="*/ 0 w 4361683"/>
              <a:gd name="connsiteY7" fmla="*/ 705129 h 4519840"/>
              <a:gd name="connsiteX8" fmla="*/ 705129 w 4361683"/>
              <a:gd name="connsiteY8" fmla="*/ 0 h 4519840"/>
              <a:gd name="connsiteX0" fmla="*/ 705129 w 4361683"/>
              <a:gd name="connsiteY0" fmla="*/ 0 h 4519841"/>
              <a:gd name="connsiteX1" fmla="*/ 4230688 w 4361683"/>
              <a:gd name="connsiteY1" fmla="*/ 0 h 4519841"/>
              <a:gd name="connsiteX2" fmla="*/ 4230688 w 4361683"/>
              <a:gd name="connsiteY2" fmla="*/ 0 h 4519841"/>
              <a:gd name="connsiteX3" fmla="*/ 4230688 w 4361683"/>
              <a:gd name="connsiteY3" fmla="*/ 3803371 h 4519841"/>
              <a:gd name="connsiteX4" fmla="*/ 4171939 w 4361683"/>
              <a:gd name="connsiteY4" fmla="*/ 4519840 h 4519841"/>
              <a:gd name="connsiteX5" fmla="*/ 0 w 4361683"/>
              <a:gd name="connsiteY5" fmla="*/ 4508500 h 4519841"/>
              <a:gd name="connsiteX6" fmla="*/ 1973160 w 4361683"/>
              <a:gd name="connsiteY6" fmla="*/ 4519841 h 4519841"/>
              <a:gd name="connsiteX7" fmla="*/ 0 w 4361683"/>
              <a:gd name="connsiteY7" fmla="*/ 705129 h 4519841"/>
              <a:gd name="connsiteX8" fmla="*/ 705129 w 4361683"/>
              <a:gd name="connsiteY8" fmla="*/ 0 h 4519841"/>
              <a:gd name="connsiteX0" fmla="*/ 1090689 w 4747243"/>
              <a:gd name="connsiteY0" fmla="*/ 0 h 4542521"/>
              <a:gd name="connsiteX1" fmla="*/ 4616248 w 4747243"/>
              <a:gd name="connsiteY1" fmla="*/ 0 h 4542521"/>
              <a:gd name="connsiteX2" fmla="*/ 4616248 w 4747243"/>
              <a:gd name="connsiteY2" fmla="*/ 0 h 4542521"/>
              <a:gd name="connsiteX3" fmla="*/ 4616248 w 4747243"/>
              <a:gd name="connsiteY3" fmla="*/ 3803371 h 4542521"/>
              <a:gd name="connsiteX4" fmla="*/ 4557499 w 4747243"/>
              <a:gd name="connsiteY4" fmla="*/ 4519840 h 4542521"/>
              <a:gd name="connsiteX5" fmla="*/ 385560 w 4747243"/>
              <a:gd name="connsiteY5" fmla="*/ 4508500 h 4542521"/>
              <a:gd name="connsiteX6" fmla="*/ 0 w 4747243"/>
              <a:gd name="connsiteY6" fmla="*/ 4542521 h 4542521"/>
              <a:gd name="connsiteX7" fmla="*/ 385560 w 4747243"/>
              <a:gd name="connsiteY7" fmla="*/ 705129 h 4542521"/>
              <a:gd name="connsiteX8" fmla="*/ 1090689 w 4747243"/>
              <a:gd name="connsiteY8" fmla="*/ 0 h 4542521"/>
              <a:gd name="connsiteX0" fmla="*/ 1090689 w 4747243"/>
              <a:gd name="connsiteY0" fmla="*/ 0 h 4542521"/>
              <a:gd name="connsiteX1" fmla="*/ 4616248 w 4747243"/>
              <a:gd name="connsiteY1" fmla="*/ 0 h 4542521"/>
              <a:gd name="connsiteX2" fmla="*/ 4616248 w 4747243"/>
              <a:gd name="connsiteY2" fmla="*/ 0 h 4542521"/>
              <a:gd name="connsiteX3" fmla="*/ 4616248 w 4747243"/>
              <a:gd name="connsiteY3" fmla="*/ 3803371 h 4542521"/>
              <a:gd name="connsiteX4" fmla="*/ 4557499 w 4747243"/>
              <a:gd name="connsiteY4" fmla="*/ 4519840 h 4542521"/>
              <a:gd name="connsiteX5" fmla="*/ 3095820 w 4747243"/>
              <a:gd name="connsiteY5" fmla="*/ 4497160 h 4542521"/>
              <a:gd name="connsiteX6" fmla="*/ 0 w 4747243"/>
              <a:gd name="connsiteY6" fmla="*/ 4542521 h 4542521"/>
              <a:gd name="connsiteX7" fmla="*/ 385560 w 4747243"/>
              <a:gd name="connsiteY7" fmla="*/ 705129 h 4542521"/>
              <a:gd name="connsiteX8" fmla="*/ 1090689 w 4747243"/>
              <a:gd name="connsiteY8" fmla="*/ 0 h 4542521"/>
              <a:gd name="connsiteX0" fmla="*/ 705129 w 4361683"/>
              <a:gd name="connsiteY0" fmla="*/ 0 h 4542521"/>
              <a:gd name="connsiteX1" fmla="*/ 4230688 w 4361683"/>
              <a:gd name="connsiteY1" fmla="*/ 0 h 4542521"/>
              <a:gd name="connsiteX2" fmla="*/ 4230688 w 4361683"/>
              <a:gd name="connsiteY2" fmla="*/ 0 h 4542521"/>
              <a:gd name="connsiteX3" fmla="*/ 4230688 w 4361683"/>
              <a:gd name="connsiteY3" fmla="*/ 3803371 h 4542521"/>
              <a:gd name="connsiteX4" fmla="*/ 4171939 w 4361683"/>
              <a:gd name="connsiteY4" fmla="*/ 4519840 h 4542521"/>
              <a:gd name="connsiteX5" fmla="*/ 2710260 w 4361683"/>
              <a:gd name="connsiteY5" fmla="*/ 4497160 h 4542521"/>
              <a:gd name="connsiteX6" fmla="*/ 975240 w 4361683"/>
              <a:gd name="connsiteY6" fmla="*/ 4542521 h 4542521"/>
              <a:gd name="connsiteX7" fmla="*/ 0 w 4361683"/>
              <a:gd name="connsiteY7" fmla="*/ 705129 h 4542521"/>
              <a:gd name="connsiteX8" fmla="*/ 705129 w 4361683"/>
              <a:gd name="connsiteY8" fmla="*/ 0 h 4542521"/>
              <a:gd name="connsiteX0" fmla="*/ 682449 w 4339003"/>
              <a:gd name="connsiteY0" fmla="*/ 0 h 4542521"/>
              <a:gd name="connsiteX1" fmla="*/ 4208008 w 4339003"/>
              <a:gd name="connsiteY1" fmla="*/ 0 h 4542521"/>
              <a:gd name="connsiteX2" fmla="*/ 4208008 w 4339003"/>
              <a:gd name="connsiteY2" fmla="*/ 0 h 4542521"/>
              <a:gd name="connsiteX3" fmla="*/ 4208008 w 4339003"/>
              <a:gd name="connsiteY3" fmla="*/ 3803371 h 4542521"/>
              <a:gd name="connsiteX4" fmla="*/ 4149259 w 4339003"/>
              <a:gd name="connsiteY4" fmla="*/ 4519840 h 4542521"/>
              <a:gd name="connsiteX5" fmla="*/ 2687580 w 4339003"/>
              <a:gd name="connsiteY5" fmla="*/ 4497160 h 4542521"/>
              <a:gd name="connsiteX6" fmla="*/ 952560 w 4339003"/>
              <a:gd name="connsiteY6" fmla="*/ 4542521 h 4542521"/>
              <a:gd name="connsiteX7" fmla="*/ 0 w 4339003"/>
              <a:gd name="connsiteY7" fmla="*/ 3392762 h 4542521"/>
              <a:gd name="connsiteX8" fmla="*/ 682449 w 4339003"/>
              <a:gd name="connsiteY8" fmla="*/ 0 h 4542521"/>
              <a:gd name="connsiteX0" fmla="*/ 682449 w 4339003"/>
              <a:gd name="connsiteY0" fmla="*/ 0 h 4519840"/>
              <a:gd name="connsiteX1" fmla="*/ 4208008 w 4339003"/>
              <a:gd name="connsiteY1" fmla="*/ 0 h 4519840"/>
              <a:gd name="connsiteX2" fmla="*/ 4208008 w 4339003"/>
              <a:gd name="connsiteY2" fmla="*/ 0 h 4519840"/>
              <a:gd name="connsiteX3" fmla="*/ 4208008 w 4339003"/>
              <a:gd name="connsiteY3" fmla="*/ 3803371 h 4519840"/>
              <a:gd name="connsiteX4" fmla="*/ 4149259 w 4339003"/>
              <a:gd name="connsiteY4" fmla="*/ 4519840 h 4519840"/>
              <a:gd name="connsiteX5" fmla="*/ 2687580 w 4339003"/>
              <a:gd name="connsiteY5" fmla="*/ 4497160 h 4519840"/>
              <a:gd name="connsiteX6" fmla="*/ 555660 w 4339003"/>
              <a:gd name="connsiteY6" fmla="*/ 4519840 h 4519840"/>
              <a:gd name="connsiteX7" fmla="*/ 0 w 4339003"/>
              <a:gd name="connsiteY7" fmla="*/ 3392762 h 4519840"/>
              <a:gd name="connsiteX8" fmla="*/ 682449 w 4339003"/>
              <a:gd name="connsiteY8" fmla="*/ 0 h 4519840"/>
              <a:gd name="connsiteX0" fmla="*/ 682449 w 4339003"/>
              <a:gd name="connsiteY0" fmla="*/ 0 h 4520334"/>
              <a:gd name="connsiteX1" fmla="*/ 4208008 w 4339003"/>
              <a:gd name="connsiteY1" fmla="*/ 0 h 4520334"/>
              <a:gd name="connsiteX2" fmla="*/ 4208008 w 4339003"/>
              <a:gd name="connsiteY2" fmla="*/ 0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266416 h 4786750"/>
              <a:gd name="connsiteX1" fmla="*/ 4208008 w 4339003"/>
              <a:gd name="connsiteY1" fmla="*/ 266416 h 4786750"/>
              <a:gd name="connsiteX2" fmla="*/ 4208008 w 4339003"/>
              <a:gd name="connsiteY2" fmla="*/ 0 h 4786750"/>
              <a:gd name="connsiteX3" fmla="*/ 4208008 w 4339003"/>
              <a:gd name="connsiteY3" fmla="*/ 4069787 h 4786750"/>
              <a:gd name="connsiteX4" fmla="*/ 4149259 w 4339003"/>
              <a:gd name="connsiteY4" fmla="*/ 4786256 h 4786750"/>
              <a:gd name="connsiteX5" fmla="*/ 2687580 w 4339003"/>
              <a:gd name="connsiteY5" fmla="*/ 4763576 h 4786750"/>
              <a:gd name="connsiteX6" fmla="*/ 555660 w 4339003"/>
              <a:gd name="connsiteY6" fmla="*/ 4786256 h 4786750"/>
              <a:gd name="connsiteX7" fmla="*/ 0 w 4339003"/>
              <a:gd name="connsiteY7" fmla="*/ 3659178 h 4786750"/>
              <a:gd name="connsiteX8" fmla="*/ 682449 w 4339003"/>
              <a:gd name="connsiteY8" fmla="*/ 266416 h 4786750"/>
              <a:gd name="connsiteX0" fmla="*/ 682449 w 4339003"/>
              <a:gd name="connsiteY0" fmla="*/ 275297 h 4795631"/>
              <a:gd name="connsiteX1" fmla="*/ 3248856 w 4339003"/>
              <a:gd name="connsiteY1" fmla="*/ 0 h 4795631"/>
              <a:gd name="connsiteX2" fmla="*/ 4208008 w 4339003"/>
              <a:gd name="connsiteY2" fmla="*/ 8881 h 4795631"/>
              <a:gd name="connsiteX3" fmla="*/ 4208008 w 4339003"/>
              <a:gd name="connsiteY3" fmla="*/ 4078668 h 4795631"/>
              <a:gd name="connsiteX4" fmla="*/ 4149259 w 4339003"/>
              <a:gd name="connsiteY4" fmla="*/ 4795137 h 4795631"/>
              <a:gd name="connsiteX5" fmla="*/ 2687580 w 4339003"/>
              <a:gd name="connsiteY5" fmla="*/ 4772457 h 4795631"/>
              <a:gd name="connsiteX6" fmla="*/ 555660 w 4339003"/>
              <a:gd name="connsiteY6" fmla="*/ 4795137 h 4795631"/>
              <a:gd name="connsiteX7" fmla="*/ 0 w 4339003"/>
              <a:gd name="connsiteY7" fmla="*/ 3668059 h 4795631"/>
              <a:gd name="connsiteX8" fmla="*/ 682449 w 4339003"/>
              <a:gd name="connsiteY8" fmla="*/ 275297 h 4795631"/>
              <a:gd name="connsiteX0" fmla="*/ 682449 w 4339003"/>
              <a:gd name="connsiteY0" fmla="*/ 275297 h 4795631"/>
              <a:gd name="connsiteX1" fmla="*/ 3248856 w 4339003"/>
              <a:gd name="connsiteY1" fmla="*/ 0 h 4795631"/>
              <a:gd name="connsiteX2" fmla="*/ 4199127 w 4339003"/>
              <a:gd name="connsiteY2" fmla="*/ 1864915 h 4795631"/>
              <a:gd name="connsiteX3" fmla="*/ 4208008 w 4339003"/>
              <a:gd name="connsiteY3" fmla="*/ 4078668 h 4795631"/>
              <a:gd name="connsiteX4" fmla="*/ 4149259 w 4339003"/>
              <a:gd name="connsiteY4" fmla="*/ 4795137 h 4795631"/>
              <a:gd name="connsiteX5" fmla="*/ 2687580 w 4339003"/>
              <a:gd name="connsiteY5" fmla="*/ 4772457 h 4795631"/>
              <a:gd name="connsiteX6" fmla="*/ 555660 w 4339003"/>
              <a:gd name="connsiteY6" fmla="*/ 4795137 h 4795631"/>
              <a:gd name="connsiteX7" fmla="*/ 0 w 4339003"/>
              <a:gd name="connsiteY7" fmla="*/ 3668059 h 4795631"/>
              <a:gd name="connsiteX8" fmla="*/ 682449 w 4339003"/>
              <a:gd name="connsiteY8" fmla="*/ 275297 h 4795631"/>
              <a:gd name="connsiteX0" fmla="*/ 682449 w 4339003"/>
              <a:gd name="connsiteY0" fmla="*/ 275297 h 4795631"/>
              <a:gd name="connsiteX1" fmla="*/ 3248856 w 4339003"/>
              <a:gd name="connsiteY1" fmla="*/ 0 h 4795631"/>
              <a:gd name="connsiteX2" fmla="*/ 4199127 w 4339003"/>
              <a:gd name="connsiteY2" fmla="*/ 1864915 h 4795631"/>
              <a:gd name="connsiteX3" fmla="*/ 4208008 w 4339003"/>
              <a:gd name="connsiteY3" fmla="*/ 4078668 h 4795631"/>
              <a:gd name="connsiteX4" fmla="*/ 4149259 w 4339003"/>
              <a:gd name="connsiteY4" fmla="*/ 4795137 h 4795631"/>
              <a:gd name="connsiteX5" fmla="*/ 2687580 w 4339003"/>
              <a:gd name="connsiteY5" fmla="*/ 4772457 h 4795631"/>
              <a:gd name="connsiteX6" fmla="*/ 555660 w 4339003"/>
              <a:gd name="connsiteY6" fmla="*/ 4795137 h 4795631"/>
              <a:gd name="connsiteX7" fmla="*/ 0 w 4339003"/>
              <a:gd name="connsiteY7" fmla="*/ 3668059 h 4795631"/>
              <a:gd name="connsiteX8" fmla="*/ 682449 w 4339003"/>
              <a:gd name="connsiteY8" fmla="*/ 275297 h 4795631"/>
              <a:gd name="connsiteX0" fmla="*/ 682449 w 4347164"/>
              <a:gd name="connsiteY0" fmla="*/ 0 h 4520334"/>
              <a:gd name="connsiteX1" fmla="*/ 4208008 w 4347164"/>
              <a:gd name="connsiteY1" fmla="*/ 266416 h 4520334"/>
              <a:gd name="connsiteX2" fmla="*/ 4199127 w 4347164"/>
              <a:gd name="connsiteY2" fmla="*/ 1589618 h 4520334"/>
              <a:gd name="connsiteX3" fmla="*/ 4208008 w 4347164"/>
              <a:gd name="connsiteY3" fmla="*/ 3803371 h 4520334"/>
              <a:gd name="connsiteX4" fmla="*/ 4149259 w 4347164"/>
              <a:gd name="connsiteY4" fmla="*/ 4519840 h 4520334"/>
              <a:gd name="connsiteX5" fmla="*/ 2687580 w 4347164"/>
              <a:gd name="connsiteY5" fmla="*/ 4497160 h 4520334"/>
              <a:gd name="connsiteX6" fmla="*/ 555660 w 4347164"/>
              <a:gd name="connsiteY6" fmla="*/ 4519840 h 4520334"/>
              <a:gd name="connsiteX7" fmla="*/ 0 w 4347164"/>
              <a:gd name="connsiteY7" fmla="*/ 3392762 h 4520334"/>
              <a:gd name="connsiteX8" fmla="*/ 682449 w 4347164"/>
              <a:gd name="connsiteY8" fmla="*/ 0 h 4520334"/>
              <a:gd name="connsiteX0" fmla="*/ 682449 w 4339003"/>
              <a:gd name="connsiteY0" fmla="*/ 0 h 4520334"/>
              <a:gd name="connsiteX1" fmla="*/ 4208008 w 4339003"/>
              <a:gd name="connsiteY1" fmla="*/ 266416 h 4520334"/>
              <a:gd name="connsiteX2" fmla="*/ 4199127 w 4339003"/>
              <a:gd name="connsiteY2" fmla="*/ 1589618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0 h 4520334"/>
              <a:gd name="connsiteX1" fmla="*/ 4208008 w 4339003"/>
              <a:gd name="connsiteY1" fmla="*/ 266416 h 4520334"/>
              <a:gd name="connsiteX2" fmla="*/ 4208008 w 4339003"/>
              <a:gd name="connsiteY2" fmla="*/ 2593119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0 h 4520334"/>
              <a:gd name="connsiteX1" fmla="*/ 4216889 w 4339003"/>
              <a:gd name="connsiteY1" fmla="*/ 1083426 h 4520334"/>
              <a:gd name="connsiteX2" fmla="*/ 4208008 w 4339003"/>
              <a:gd name="connsiteY2" fmla="*/ 2593119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682449 w 4339003"/>
              <a:gd name="connsiteY0" fmla="*/ 0 h 4520334"/>
              <a:gd name="connsiteX1" fmla="*/ 4216889 w 4339003"/>
              <a:gd name="connsiteY1" fmla="*/ 1083426 h 4520334"/>
              <a:gd name="connsiteX2" fmla="*/ 4208008 w 4339003"/>
              <a:gd name="connsiteY2" fmla="*/ 2593119 h 4520334"/>
              <a:gd name="connsiteX3" fmla="*/ 4208008 w 4339003"/>
              <a:gd name="connsiteY3" fmla="*/ 3803371 h 4520334"/>
              <a:gd name="connsiteX4" fmla="*/ 4149259 w 4339003"/>
              <a:gd name="connsiteY4" fmla="*/ 4519840 h 4520334"/>
              <a:gd name="connsiteX5" fmla="*/ 2687580 w 4339003"/>
              <a:gd name="connsiteY5" fmla="*/ 4497160 h 4520334"/>
              <a:gd name="connsiteX6" fmla="*/ 555660 w 4339003"/>
              <a:gd name="connsiteY6" fmla="*/ 4519840 h 4520334"/>
              <a:gd name="connsiteX7" fmla="*/ 0 w 4339003"/>
              <a:gd name="connsiteY7" fmla="*/ 3392762 h 4520334"/>
              <a:gd name="connsiteX8" fmla="*/ 682449 w 4339003"/>
              <a:gd name="connsiteY8" fmla="*/ 0 h 4520334"/>
              <a:gd name="connsiteX0" fmla="*/ 2920468 w 4339003"/>
              <a:gd name="connsiteY0" fmla="*/ 0 h 4396007"/>
              <a:gd name="connsiteX1" fmla="*/ 4216889 w 4339003"/>
              <a:gd name="connsiteY1" fmla="*/ 959099 h 4396007"/>
              <a:gd name="connsiteX2" fmla="*/ 4208008 w 4339003"/>
              <a:gd name="connsiteY2" fmla="*/ 2468792 h 4396007"/>
              <a:gd name="connsiteX3" fmla="*/ 4208008 w 4339003"/>
              <a:gd name="connsiteY3" fmla="*/ 3679044 h 4396007"/>
              <a:gd name="connsiteX4" fmla="*/ 4149259 w 4339003"/>
              <a:gd name="connsiteY4" fmla="*/ 4395513 h 4396007"/>
              <a:gd name="connsiteX5" fmla="*/ 2687580 w 4339003"/>
              <a:gd name="connsiteY5" fmla="*/ 4372833 h 4396007"/>
              <a:gd name="connsiteX6" fmla="*/ 555660 w 4339003"/>
              <a:gd name="connsiteY6" fmla="*/ 4395513 h 4396007"/>
              <a:gd name="connsiteX7" fmla="*/ 0 w 4339003"/>
              <a:gd name="connsiteY7" fmla="*/ 3268435 h 4396007"/>
              <a:gd name="connsiteX8" fmla="*/ 2920468 w 4339003"/>
              <a:gd name="connsiteY8" fmla="*/ 0 h 4396007"/>
              <a:gd name="connsiteX0" fmla="*/ 2920468 w 4339003"/>
              <a:gd name="connsiteY0" fmla="*/ 0 h 4396007"/>
              <a:gd name="connsiteX1" fmla="*/ 4216889 w 4339003"/>
              <a:gd name="connsiteY1" fmla="*/ 959099 h 4396007"/>
              <a:gd name="connsiteX2" fmla="*/ 4208008 w 4339003"/>
              <a:gd name="connsiteY2" fmla="*/ 2468792 h 4396007"/>
              <a:gd name="connsiteX3" fmla="*/ 4208008 w 4339003"/>
              <a:gd name="connsiteY3" fmla="*/ 3679044 h 4396007"/>
              <a:gd name="connsiteX4" fmla="*/ 4149259 w 4339003"/>
              <a:gd name="connsiteY4" fmla="*/ 4395513 h 4396007"/>
              <a:gd name="connsiteX5" fmla="*/ 2687580 w 4339003"/>
              <a:gd name="connsiteY5" fmla="*/ 4372833 h 4396007"/>
              <a:gd name="connsiteX6" fmla="*/ 555660 w 4339003"/>
              <a:gd name="connsiteY6" fmla="*/ 4395513 h 4396007"/>
              <a:gd name="connsiteX7" fmla="*/ 0 w 4339003"/>
              <a:gd name="connsiteY7" fmla="*/ 3268435 h 4396007"/>
              <a:gd name="connsiteX8" fmla="*/ 2920468 w 4339003"/>
              <a:gd name="connsiteY8" fmla="*/ 0 h 4396007"/>
              <a:gd name="connsiteX0" fmla="*/ 4234861 w 4339003"/>
              <a:gd name="connsiteY0" fmla="*/ 27205 h 4272243"/>
              <a:gd name="connsiteX1" fmla="*/ 4216889 w 4339003"/>
              <a:gd name="connsiteY1" fmla="*/ 835335 h 4272243"/>
              <a:gd name="connsiteX2" fmla="*/ 4208008 w 4339003"/>
              <a:gd name="connsiteY2" fmla="*/ 2345028 h 4272243"/>
              <a:gd name="connsiteX3" fmla="*/ 4208008 w 4339003"/>
              <a:gd name="connsiteY3" fmla="*/ 3555280 h 4272243"/>
              <a:gd name="connsiteX4" fmla="*/ 4149259 w 4339003"/>
              <a:gd name="connsiteY4" fmla="*/ 4271749 h 4272243"/>
              <a:gd name="connsiteX5" fmla="*/ 2687580 w 4339003"/>
              <a:gd name="connsiteY5" fmla="*/ 4249069 h 4272243"/>
              <a:gd name="connsiteX6" fmla="*/ 555660 w 4339003"/>
              <a:gd name="connsiteY6" fmla="*/ 4271749 h 4272243"/>
              <a:gd name="connsiteX7" fmla="*/ 0 w 4339003"/>
              <a:gd name="connsiteY7" fmla="*/ 3144671 h 4272243"/>
              <a:gd name="connsiteX8" fmla="*/ 4234861 w 4339003"/>
              <a:gd name="connsiteY8" fmla="*/ 27205 h 4272243"/>
              <a:gd name="connsiteX0" fmla="*/ 4234861 w 4339003"/>
              <a:gd name="connsiteY0" fmla="*/ 0 h 4245038"/>
              <a:gd name="connsiteX1" fmla="*/ 4216889 w 4339003"/>
              <a:gd name="connsiteY1" fmla="*/ 808130 h 4245038"/>
              <a:gd name="connsiteX2" fmla="*/ 4208008 w 4339003"/>
              <a:gd name="connsiteY2" fmla="*/ 2317823 h 4245038"/>
              <a:gd name="connsiteX3" fmla="*/ 4208008 w 4339003"/>
              <a:gd name="connsiteY3" fmla="*/ 3528075 h 4245038"/>
              <a:gd name="connsiteX4" fmla="*/ 4149259 w 4339003"/>
              <a:gd name="connsiteY4" fmla="*/ 4244544 h 4245038"/>
              <a:gd name="connsiteX5" fmla="*/ 2687580 w 4339003"/>
              <a:gd name="connsiteY5" fmla="*/ 4221864 h 4245038"/>
              <a:gd name="connsiteX6" fmla="*/ 555660 w 4339003"/>
              <a:gd name="connsiteY6" fmla="*/ 4244544 h 4245038"/>
              <a:gd name="connsiteX7" fmla="*/ 0 w 4339003"/>
              <a:gd name="connsiteY7" fmla="*/ 3117466 h 4245038"/>
              <a:gd name="connsiteX8" fmla="*/ 4234861 w 4339003"/>
              <a:gd name="connsiteY8" fmla="*/ 0 h 4245038"/>
              <a:gd name="connsiteX0" fmla="*/ 4234861 w 4339003"/>
              <a:gd name="connsiteY0" fmla="*/ 0 h 4245038"/>
              <a:gd name="connsiteX1" fmla="*/ 4216889 w 4339003"/>
              <a:gd name="connsiteY1" fmla="*/ 808130 h 4245038"/>
              <a:gd name="connsiteX2" fmla="*/ 4208008 w 4339003"/>
              <a:gd name="connsiteY2" fmla="*/ 2317823 h 4245038"/>
              <a:gd name="connsiteX3" fmla="*/ 4208008 w 4339003"/>
              <a:gd name="connsiteY3" fmla="*/ 3528075 h 4245038"/>
              <a:gd name="connsiteX4" fmla="*/ 4149259 w 4339003"/>
              <a:gd name="connsiteY4" fmla="*/ 4244544 h 4245038"/>
              <a:gd name="connsiteX5" fmla="*/ 2687580 w 4339003"/>
              <a:gd name="connsiteY5" fmla="*/ 4221864 h 4245038"/>
              <a:gd name="connsiteX6" fmla="*/ 555660 w 4339003"/>
              <a:gd name="connsiteY6" fmla="*/ 4244544 h 4245038"/>
              <a:gd name="connsiteX7" fmla="*/ 0 w 4339003"/>
              <a:gd name="connsiteY7" fmla="*/ 3117466 h 4245038"/>
              <a:gd name="connsiteX8" fmla="*/ 4234861 w 4339003"/>
              <a:gd name="connsiteY8" fmla="*/ 0 h 4245038"/>
              <a:gd name="connsiteX0" fmla="*/ 4217099 w 4339003"/>
              <a:gd name="connsiteY0" fmla="*/ 0 h 4245038"/>
              <a:gd name="connsiteX1" fmla="*/ 4216889 w 4339003"/>
              <a:gd name="connsiteY1" fmla="*/ 808130 h 4245038"/>
              <a:gd name="connsiteX2" fmla="*/ 4208008 w 4339003"/>
              <a:gd name="connsiteY2" fmla="*/ 2317823 h 4245038"/>
              <a:gd name="connsiteX3" fmla="*/ 4208008 w 4339003"/>
              <a:gd name="connsiteY3" fmla="*/ 3528075 h 4245038"/>
              <a:gd name="connsiteX4" fmla="*/ 4149259 w 4339003"/>
              <a:gd name="connsiteY4" fmla="*/ 4244544 h 4245038"/>
              <a:gd name="connsiteX5" fmla="*/ 2687580 w 4339003"/>
              <a:gd name="connsiteY5" fmla="*/ 4221864 h 4245038"/>
              <a:gd name="connsiteX6" fmla="*/ 555660 w 4339003"/>
              <a:gd name="connsiteY6" fmla="*/ 4244544 h 4245038"/>
              <a:gd name="connsiteX7" fmla="*/ 0 w 4339003"/>
              <a:gd name="connsiteY7" fmla="*/ 3117466 h 4245038"/>
              <a:gd name="connsiteX8" fmla="*/ 4217099 w 4339003"/>
              <a:gd name="connsiteY8" fmla="*/ 0 h 4245038"/>
              <a:gd name="connsiteX0" fmla="*/ 4530644 w 4652548"/>
              <a:gd name="connsiteY0" fmla="*/ 11031 h 4256069"/>
              <a:gd name="connsiteX1" fmla="*/ 4530434 w 4652548"/>
              <a:gd name="connsiteY1" fmla="*/ 819161 h 4256069"/>
              <a:gd name="connsiteX2" fmla="*/ 4521553 w 4652548"/>
              <a:gd name="connsiteY2" fmla="*/ 2328854 h 4256069"/>
              <a:gd name="connsiteX3" fmla="*/ 4521553 w 4652548"/>
              <a:gd name="connsiteY3" fmla="*/ 3539106 h 4256069"/>
              <a:gd name="connsiteX4" fmla="*/ 4462804 w 4652548"/>
              <a:gd name="connsiteY4" fmla="*/ 4255575 h 4256069"/>
              <a:gd name="connsiteX5" fmla="*/ 3001125 w 4652548"/>
              <a:gd name="connsiteY5" fmla="*/ 4232895 h 4256069"/>
              <a:gd name="connsiteX6" fmla="*/ 869205 w 4652548"/>
              <a:gd name="connsiteY6" fmla="*/ 4255575 h 4256069"/>
              <a:gd name="connsiteX7" fmla="*/ 313545 w 4652548"/>
              <a:gd name="connsiteY7" fmla="*/ 3128497 h 4256069"/>
              <a:gd name="connsiteX8" fmla="*/ 4530644 w 4652548"/>
              <a:gd name="connsiteY8" fmla="*/ 11031 h 4256069"/>
              <a:gd name="connsiteX0" fmla="*/ 4588566 w 4710470"/>
              <a:gd name="connsiteY0" fmla="*/ 11001 h 4256039"/>
              <a:gd name="connsiteX1" fmla="*/ 4588356 w 4710470"/>
              <a:gd name="connsiteY1" fmla="*/ 819131 h 4256039"/>
              <a:gd name="connsiteX2" fmla="*/ 4579475 w 4710470"/>
              <a:gd name="connsiteY2" fmla="*/ 2328824 h 4256039"/>
              <a:gd name="connsiteX3" fmla="*/ 4579475 w 4710470"/>
              <a:gd name="connsiteY3" fmla="*/ 3539076 h 4256039"/>
              <a:gd name="connsiteX4" fmla="*/ 4520726 w 4710470"/>
              <a:gd name="connsiteY4" fmla="*/ 4255545 h 4256039"/>
              <a:gd name="connsiteX5" fmla="*/ 3059047 w 4710470"/>
              <a:gd name="connsiteY5" fmla="*/ 4232865 h 4256039"/>
              <a:gd name="connsiteX6" fmla="*/ 927127 w 4710470"/>
              <a:gd name="connsiteY6" fmla="*/ 4255545 h 4256039"/>
              <a:gd name="connsiteX7" fmla="*/ 371467 w 4710470"/>
              <a:gd name="connsiteY7" fmla="*/ 3128467 h 4256039"/>
              <a:gd name="connsiteX8" fmla="*/ 4588566 w 4710470"/>
              <a:gd name="connsiteY8" fmla="*/ 11001 h 4256039"/>
              <a:gd name="connsiteX0" fmla="*/ 4588566 w 4710470"/>
              <a:gd name="connsiteY0" fmla="*/ 11001 h 4256039"/>
              <a:gd name="connsiteX1" fmla="*/ 4588356 w 4710470"/>
              <a:gd name="connsiteY1" fmla="*/ 819131 h 4256039"/>
              <a:gd name="connsiteX2" fmla="*/ 4579475 w 4710470"/>
              <a:gd name="connsiteY2" fmla="*/ 2328824 h 4256039"/>
              <a:gd name="connsiteX3" fmla="*/ 4579475 w 4710470"/>
              <a:gd name="connsiteY3" fmla="*/ 3539076 h 4256039"/>
              <a:gd name="connsiteX4" fmla="*/ 4520726 w 4710470"/>
              <a:gd name="connsiteY4" fmla="*/ 4255545 h 4256039"/>
              <a:gd name="connsiteX5" fmla="*/ 3059047 w 4710470"/>
              <a:gd name="connsiteY5" fmla="*/ 4232865 h 4256039"/>
              <a:gd name="connsiteX6" fmla="*/ 927127 w 4710470"/>
              <a:gd name="connsiteY6" fmla="*/ 4255545 h 4256039"/>
              <a:gd name="connsiteX7" fmla="*/ 371467 w 4710470"/>
              <a:gd name="connsiteY7" fmla="*/ 3128467 h 4256039"/>
              <a:gd name="connsiteX8" fmla="*/ 4588566 w 4710470"/>
              <a:gd name="connsiteY8" fmla="*/ 11001 h 4256039"/>
              <a:gd name="connsiteX0" fmla="*/ 4607905 w 4729809"/>
              <a:gd name="connsiteY0" fmla="*/ 11222 h 4256260"/>
              <a:gd name="connsiteX1" fmla="*/ 4607695 w 4729809"/>
              <a:gd name="connsiteY1" fmla="*/ 819352 h 4256260"/>
              <a:gd name="connsiteX2" fmla="*/ 4598814 w 4729809"/>
              <a:gd name="connsiteY2" fmla="*/ 2329045 h 4256260"/>
              <a:gd name="connsiteX3" fmla="*/ 4598814 w 4729809"/>
              <a:gd name="connsiteY3" fmla="*/ 3539297 h 4256260"/>
              <a:gd name="connsiteX4" fmla="*/ 4540065 w 4729809"/>
              <a:gd name="connsiteY4" fmla="*/ 4255766 h 4256260"/>
              <a:gd name="connsiteX5" fmla="*/ 3078386 w 4729809"/>
              <a:gd name="connsiteY5" fmla="*/ 4233086 h 4256260"/>
              <a:gd name="connsiteX6" fmla="*/ 946466 w 4729809"/>
              <a:gd name="connsiteY6" fmla="*/ 4255766 h 4256260"/>
              <a:gd name="connsiteX7" fmla="*/ 390806 w 4729809"/>
              <a:gd name="connsiteY7" fmla="*/ 3128688 h 4256260"/>
              <a:gd name="connsiteX8" fmla="*/ 4607905 w 4729809"/>
              <a:gd name="connsiteY8" fmla="*/ 11222 h 4256260"/>
              <a:gd name="connsiteX0" fmla="*/ 4536783 w 4658687"/>
              <a:gd name="connsiteY0" fmla="*/ 8722 h 4253760"/>
              <a:gd name="connsiteX1" fmla="*/ 4536573 w 4658687"/>
              <a:gd name="connsiteY1" fmla="*/ 816852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760"/>
              <a:gd name="connsiteX1" fmla="*/ 4536573 w 4658687"/>
              <a:gd name="connsiteY1" fmla="*/ 1029985 h 4253760"/>
              <a:gd name="connsiteX2" fmla="*/ 4527692 w 4658687"/>
              <a:gd name="connsiteY2" fmla="*/ 2326545 h 4253760"/>
              <a:gd name="connsiteX3" fmla="*/ 4527692 w 4658687"/>
              <a:gd name="connsiteY3" fmla="*/ 3536797 h 4253760"/>
              <a:gd name="connsiteX4" fmla="*/ 4468943 w 4658687"/>
              <a:gd name="connsiteY4" fmla="*/ 4253266 h 4253760"/>
              <a:gd name="connsiteX5" fmla="*/ 3007264 w 4658687"/>
              <a:gd name="connsiteY5" fmla="*/ 4230586 h 4253760"/>
              <a:gd name="connsiteX6" fmla="*/ 875344 w 4658687"/>
              <a:gd name="connsiteY6" fmla="*/ 4253266 h 4253760"/>
              <a:gd name="connsiteX7" fmla="*/ 319684 w 4658687"/>
              <a:gd name="connsiteY7" fmla="*/ 3126188 h 4253760"/>
              <a:gd name="connsiteX8" fmla="*/ 4536783 w 4658687"/>
              <a:gd name="connsiteY8" fmla="*/ 8722 h 4253760"/>
              <a:gd name="connsiteX0" fmla="*/ 4536783 w 4658687"/>
              <a:gd name="connsiteY0" fmla="*/ 8722 h 4253266"/>
              <a:gd name="connsiteX1" fmla="*/ 4536573 w 4658687"/>
              <a:gd name="connsiteY1" fmla="*/ 1029985 h 4253266"/>
              <a:gd name="connsiteX2" fmla="*/ 4527692 w 4658687"/>
              <a:gd name="connsiteY2" fmla="*/ 2326545 h 4253266"/>
              <a:gd name="connsiteX3" fmla="*/ 4527692 w 4658687"/>
              <a:gd name="connsiteY3" fmla="*/ 3536797 h 4253266"/>
              <a:gd name="connsiteX4" fmla="*/ 4468943 w 4658687"/>
              <a:gd name="connsiteY4" fmla="*/ 4253266 h 4253266"/>
              <a:gd name="connsiteX5" fmla="*/ 3087193 w 4658687"/>
              <a:gd name="connsiteY5" fmla="*/ 4239467 h 4253266"/>
              <a:gd name="connsiteX6" fmla="*/ 875344 w 4658687"/>
              <a:gd name="connsiteY6" fmla="*/ 4253266 h 4253266"/>
              <a:gd name="connsiteX7" fmla="*/ 319684 w 4658687"/>
              <a:gd name="connsiteY7" fmla="*/ 3126188 h 4253266"/>
              <a:gd name="connsiteX8" fmla="*/ 4536783 w 4658687"/>
              <a:gd name="connsiteY8" fmla="*/ 8722 h 4253266"/>
              <a:gd name="connsiteX0" fmla="*/ 4536783 w 4658687"/>
              <a:gd name="connsiteY0" fmla="*/ 8722 h 4253266"/>
              <a:gd name="connsiteX1" fmla="*/ 4536573 w 4658687"/>
              <a:gd name="connsiteY1" fmla="*/ 1029985 h 4253266"/>
              <a:gd name="connsiteX2" fmla="*/ 4527692 w 4658687"/>
              <a:gd name="connsiteY2" fmla="*/ 2326545 h 4253266"/>
              <a:gd name="connsiteX3" fmla="*/ 4527692 w 4658687"/>
              <a:gd name="connsiteY3" fmla="*/ 3536797 h 4253266"/>
              <a:gd name="connsiteX4" fmla="*/ 4468943 w 4658687"/>
              <a:gd name="connsiteY4" fmla="*/ 4253266 h 4253266"/>
              <a:gd name="connsiteX5" fmla="*/ 3087193 w 4658687"/>
              <a:gd name="connsiteY5" fmla="*/ 4239467 h 4253266"/>
              <a:gd name="connsiteX6" fmla="*/ 875344 w 4658687"/>
              <a:gd name="connsiteY6" fmla="*/ 4253266 h 4253266"/>
              <a:gd name="connsiteX7" fmla="*/ 319684 w 4658687"/>
              <a:gd name="connsiteY7" fmla="*/ 3126188 h 4253266"/>
              <a:gd name="connsiteX8" fmla="*/ 4536783 w 4658687"/>
              <a:gd name="connsiteY8" fmla="*/ 8722 h 4253266"/>
              <a:gd name="connsiteX0" fmla="*/ 4536783 w 4658687"/>
              <a:gd name="connsiteY0" fmla="*/ 8722 h 4253266"/>
              <a:gd name="connsiteX1" fmla="*/ 4536573 w 4658687"/>
              <a:gd name="connsiteY1" fmla="*/ 1029985 h 4253266"/>
              <a:gd name="connsiteX2" fmla="*/ 4527692 w 4658687"/>
              <a:gd name="connsiteY2" fmla="*/ 2326545 h 4253266"/>
              <a:gd name="connsiteX3" fmla="*/ 4527692 w 4658687"/>
              <a:gd name="connsiteY3" fmla="*/ 3536797 h 4253266"/>
              <a:gd name="connsiteX4" fmla="*/ 4468943 w 4658687"/>
              <a:gd name="connsiteY4" fmla="*/ 4253266 h 4253266"/>
              <a:gd name="connsiteX5" fmla="*/ 3096074 w 4658687"/>
              <a:gd name="connsiteY5" fmla="*/ 4248347 h 4253266"/>
              <a:gd name="connsiteX6" fmla="*/ 875344 w 4658687"/>
              <a:gd name="connsiteY6" fmla="*/ 4253266 h 4253266"/>
              <a:gd name="connsiteX7" fmla="*/ 319684 w 4658687"/>
              <a:gd name="connsiteY7" fmla="*/ 3126188 h 4253266"/>
              <a:gd name="connsiteX8" fmla="*/ 4536783 w 4658687"/>
              <a:gd name="connsiteY8" fmla="*/ 8722 h 4253266"/>
              <a:gd name="connsiteX0" fmla="*/ 4536783 w 4709940"/>
              <a:gd name="connsiteY0" fmla="*/ 8722 h 4253266"/>
              <a:gd name="connsiteX1" fmla="*/ 4536573 w 4709940"/>
              <a:gd name="connsiteY1" fmla="*/ 1029985 h 4253266"/>
              <a:gd name="connsiteX2" fmla="*/ 4527692 w 4709940"/>
              <a:gd name="connsiteY2" fmla="*/ 2326545 h 4253266"/>
              <a:gd name="connsiteX3" fmla="*/ 4527692 w 4709940"/>
              <a:gd name="connsiteY3" fmla="*/ 3536797 h 4253266"/>
              <a:gd name="connsiteX4" fmla="*/ 4539992 w 4709940"/>
              <a:gd name="connsiteY4" fmla="*/ 4253266 h 4253266"/>
              <a:gd name="connsiteX5" fmla="*/ 3096074 w 4709940"/>
              <a:gd name="connsiteY5" fmla="*/ 4248347 h 4253266"/>
              <a:gd name="connsiteX6" fmla="*/ 875344 w 4709940"/>
              <a:gd name="connsiteY6" fmla="*/ 4253266 h 4253266"/>
              <a:gd name="connsiteX7" fmla="*/ 319684 w 4709940"/>
              <a:gd name="connsiteY7" fmla="*/ 3126188 h 4253266"/>
              <a:gd name="connsiteX8" fmla="*/ 4536783 w 4709940"/>
              <a:gd name="connsiteY8" fmla="*/ 8722 h 4253266"/>
              <a:gd name="connsiteX0" fmla="*/ 4536783 w 4539992"/>
              <a:gd name="connsiteY0" fmla="*/ 8722 h 4253266"/>
              <a:gd name="connsiteX1" fmla="*/ 4536573 w 4539992"/>
              <a:gd name="connsiteY1" fmla="*/ 1029985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36783 w 4539992"/>
              <a:gd name="connsiteY0" fmla="*/ 8722 h 4253266"/>
              <a:gd name="connsiteX1" fmla="*/ 4518811 w 4539992"/>
              <a:gd name="connsiteY1" fmla="*/ 1029985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36783 w 4539992"/>
              <a:gd name="connsiteY0" fmla="*/ 8722 h 4253266"/>
              <a:gd name="connsiteX1" fmla="*/ 4518811 w 4539992"/>
              <a:gd name="connsiteY1" fmla="*/ 1029985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36783 w 4539992"/>
              <a:gd name="connsiteY0" fmla="*/ 8722 h 4253266"/>
              <a:gd name="connsiteX1" fmla="*/ 4536573 w 4539992"/>
              <a:gd name="connsiteY1" fmla="*/ 1074387 h 4253266"/>
              <a:gd name="connsiteX2" fmla="*/ 4527692 w 4539992"/>
              <a:gd name="connsiteY2" fmla="*/ 2326545 h 4253266"/>
              <a:gd name="connsiteX3" fmla="*/ 4527692 w 4539992"/>
              <a:gd name="connsiteY3" fmla="*/ 3536797 h 4253266"/>
              <a:gd name="connsiteX4" fmla="*/ 4539992 w 4539992"/>
              <a:gd name="connsiteY4" fmla="*/ 4253266 h 4253266"/>
              <a:gd name="connsiteX5" fmla="*/ 3096074 w 4539992"/>
              <a:gd name="connsiteY5" fmla="*/ 4248347 h 4253266"/>
              <a:gd name="connsiteX6" fmla="*/ 875344 w 4539992"/>
              <a:gd name="connsiteY6" fmla="*/ 4253266 h 4253266"/>
              <a:gd name="connsiteX7" fmla="*/ 319684 w 4539992"/>
              <a:gd name="connsiteY7" fmla="*/ 3126188 h 4253266"/>
              <a:gd name="connsiteX8" fmla="*/ 4536783 w 4539992"/>
              <a:gd name="connsiteY8" fmla="*/ 8722 h 4253266"/>
              <a:gd name="connsiteX0" fmla="*/ 4545930 w 4549139"/>
              <a:gd name="connsiteY0" fmla="*/ 13995 h 4258539"/>
              <a:gd name="connsiteX1" fmla="*/ 4545720 w 4549139"/>
              <a:gd name="connsiteY1" fmla="*/ 1079660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79660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31818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61700 h 4258539"/>
              <a:gd name="connsiteX3" fmla="*/ 4536839 w 4549139"/>
              <a:gd name="connsiteY3" fmla="*/ 3542070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549139"/>
              <a:gd name="connsiteY0" fmla="*/ 13995 h 4258539"/>
              <a:gd name="connsiteX1" fmla="*/ 4545720 w 4549139"/>
              <a:gd name="connsiteY1" fmla="*/ 1049777 h 4258539"/>
              <a:gd name="connsiteX2" fmla="*/ 4536839 w 4549139"/>
              <a:gd name="connsiteY2" fmla="*/ 2361700 h 4258539"/>
              <a:gd name="connsiteX3" fmla="*/ 4544309 w 4549139"/>
              <a:gd name="connsiteY3" fmla="*/ 3504717 h 4258539"/>
              <a:gd name="connsiteX4" fmla="*/ 4549139 w 4549139"/>
              <a:gd name="connsiteY4" fmla="*/ 4258539 h 4258539"/>
              <a:gd name="connsiteX5" fmla="*/ 3105221 w 4549139"/>
              <a:gd name="connsiteY5" fmla="*/ 4253620 h 4258539"/>
              <a:gd name="connsiteX6" fmla="*/ 884491 w 4549139"/>
              <a:gd name="connsiteY6" fmla="*/ 4258539 h 4258539"/>
              <a:gd name="connsiteX7" fmla="*/ 328831 w 4549139"/>
              <a:gd name="connsiteY7" fmla="*/ 3131461 h 4258539"/>
              <a:gd name="connsiteX8" fmla="*/ 4545930 w 4549139"/>
              <a:gd name="connsiteY8" fmla="*/ 13995 h 4258539"/>
              <a:gd name="connsiteX0" fmla="*/ 4545930 w 4652207"/>
              <a:gd name="connsiteY0" fmla="*/ 13995 h 4258539"/>
              <a:gd name="connsiteX1" fmla="*/ 4545720 w 4652207"/>
              <a:gd name="connsiteY1" fmla="*/ 1049777 h 4258539"/>
              <a:gd name="connsiteX2" fmla="*/ 4536839 w 4652207"/>
              <a:gd name="connsiteY2" fmla="*/ 2361700 h 4258539"/>
              <a:gd name="connsiteX3" fmla="*/ 4549139 w 4652207"/>
              <a:gd name="connsiteY3" fmla="*/ 4258539 h 4258539"/>
              <a:gd name="connsiteX4" fmla="*/ 3105221 w 4652207"/>
              <a:gd name="connsiteY4" fmla="*/ 4253620 h 4258539"/>
              <a:gd name="connsiteX5" fmla="*/ 884491 w 4652207"/>
              <a:gd name="connsiteY5" fmla="*/ 4258539 h 4258539"/>
              <a:gd name="connsiteX6" fmla="*/ 328831 w 4652207"/>
              <a:gd name="connsiteY6" fmla="*/ 3131461 h 4258539"/>
              <a:gd name="connsiteX7" fmla="*/ 4545930 w 4652207"/>
              <a:gd name="connsiteY7" fmla="*/ 13995 h 4258539"/>
              <a:gd name="connsiteX0" fmla="*/ 4545930 w 4655080"/>
              <a:gd name="connsiteY0" fmla="*/ 13995 h 4258539"/>
              <a:gd name="connsiteX1" fmla="*/ 4545720 w 4655080"/>
              <a:gd name="connsiteY1" fmla="*/ 1049777 h 4258539"/>
              <a:gd name="connsiteX2" fmla="*/ 4549139 w 4655080"/>
              <a:gd name="connsiteY2" fmla="*/ 4258539 h 4258539"/>
              <a:gd name="connsiteX3" fmla="*/ 3105221 w 4655080"/>
              <a:gd name="connsiteY3" fmla="*/ 4253620 h 4258539"/>
              <a:gd name="connsiteX4" fmla="*/ 884491 w 4655080"/>
              <a:gd name="connsiteY4" fmla="*/ 4258539 h 4258539"/>
              <a:gd name="connsiteX5" fmla="*/ 328831 w 4655080"/>
              <a:gd name="connsiteY5" fmla="*/ 3131461 h 4258539"/>
              <a:gd name="connsiteX6" fmla="*/ 4545930 w 4655080"/>
              <a:gd name="connsiteY6" fmla="*/ 13995 h 4258539"/>
              <a:gd name="connsiteX0" fmla="*/ 4545930 w 4549309"/>
              <a:gd name="connsiteY0" fmla="*/ 13995 h 4258539"/>
              <a:gd name="connsiteX1" fmla="*/ 4545720 w 4549309"/>
              <a:gd name="connsiteY1" fmla="*/ 1049777 h 4258539"/>
              <a:gd name="connsiteX2" fmla="*/ 4549139 w 4549309"/>
              <a:gd name="connsiteY2" fmla="*/ 4258539 h 4258539"/>
              <a:gd name="connsiteX3" fmla="*/ 3105221 w 4549309"/>
              <a:gd name="connsiteY3" fmla="*/ 4253620 h 4258539"/>
              <a:gd name="connsiteX4" fmla="*/ 884491 w 4549309"/>
              <a:gd name="connsiteY4" fmla="*/ 4258539 h 4258539"/>
              <a:gd name="connsiteX5" fmla="*/ 328831 w 4549309"/>
              <a:gd name="connsiteY5" fmla="*/ 3131461 h 4258539"/>
              <a:gd name="connsiteX6" fmla="*/ 4545930 w 4549309"/>
              <a:gd name="connsiteY6" fmla="*/ 13995 h 4258539"/>
              <a:gd name="connsiteX0" fmla="*/ 4545930 w 4549309"/>
              <a:gd name="connsiteY0" fmla="*/ 13995 h 4258539"/>
              <a:gd name="connsiteX1" fmla="*/ 4545720 w 4549309"/>
              <a:gd name="connsiteY1" fmla="*/ 1049777 h 4258539"/>
              <a:gd name="connsiteX2" fmla="*/ 4549139 w 4549309"/>
              <a:gd name="connsiteY2" fmla="*/ 4258539 h 4258539"/>
              <a:gd name="connsiteX3" fmla="*/ 3105221 w 4549309"/>
              <a:gd name="connsiteY3" fmla="*/ 4253620 h 4258539"/>
              <a:gd name="connsiteX4" fmla="*/ 884491 w 4549309"/>
              <a:gd name="connsiteY4" fmla="*/ 4258539 h 4258539"/>
              <a:gd name="connsiteX5" fmla="*/ 328831 w 4549309"/>
              <a:gd name="connsiteY5" fmla="*/ 3131461 h 4258539"/>
              <a:gd name="connsiteX6" fmla="*/ 4545930 w 4549309"/>
              <a:gd name="connsiteY6" fmla="*/ 13995 h 4258539"/>
              <a:gd name="connsiteX0" fmla="*/ 4545930 w 4920120"/>
              <a:gd name="connsiteY0" fmla="*/ 13995 h 4258539"/>
              <a:gd name="connsiteX1" fmla="*/ 4549139 w 4920120"/>
              <a:gd name="connsiteY1" fmla="*/ 4258539 h 4258539"/>
              <a:gd name="connsiteX2" fmla="*/ 3105221 w 4920120"/>
              <a:gd name="connsiteY2" fmla="*/ 4253620 h 4258539"/>
              <a:gd name="connsiteX3" fmla="*/ 884491 w 4920120"/>
              <a:gd name="connsiteY3" fmla="*/ 4258539 h 4258539"/>
              <a:gd name="connsiteX4" fmla="*/ 328831 w 4920120"/>
              <a:gd name="connsiteY4" fmla="*/ 3131461 h 4258539"/>
              <a:gd name="connsiteX5" fmla="*/ 4545930 w 4920120"/>
              <a:gd name="connsiteY5" fmla="*/ 13995 h 4258539"/>
              <a:gd name="connsiteX0" fmla="*/ 4545930 w 4857953"/>
              <a:gd name="connsiteY0" fmla="*/ 13995 h 4258539"/>
              <a:gd name="connsiteX1" fmla="*/ 4549139 w 4857953"/>
              <a:gd name="connsiteY1" fmla="*/ 4258539 h 4258539"/>
              <a:gd name="connsiteX2" fmla="*/ 3105221 w 4857953"/>
              <a:gd name="connsiteY2" fmla="*/ 4253620 h 4258539"/>
              <a:gd name="connsiteX3" fmla="*/ 884491 w 4857953"/>
              <a:gd name="connsiteY3" fmla="*/ 4258539 h 4258539"/>
              <a:gd name="connsiteX4" fmla="*/ 328831 w 4857953"/>
              <a:gd name="connsiteY4" fmla="*/ 3131461 h 4258539"/>
              <a:gd name="connsiteX5" fmla="*/ 4545930 w 4857953"/>
              <a:gd name="connsiteY5" fmla="*/ 13995 h 4258539"/>
              <a:gd name="connsiteX0" fmla="*/ 4545930 w 4549139"/>
              <a:gd name="connsiteY0" fmla="*/ 13995 h 4258539"/>
              <a:gd name="connsiteX1" fmla="*/ 4549139 w 4549139"/>
              <a:gd name="connsiteY1" fmla="*/ 4258539 h 4258539"/>
              <a:gd name="connsiteX2" fmla="*/ 3105221 w 4549139"/>
              <a:gd name="connsiteY2" fmla="*/ 4253620 h 4258539"/>
              <a:gd name="connsiteX3" fmla="*/ 884491 w 4549139"/>
              <a:gd name="connsiteY3" fmla="*/ 4258539 h 4258539"/>
              <a:gd name="connsiteX4" fmla="*/ 328831 w 4549139"/>
              <a:gd name="connsiteY4" fmla="*/ 3131461 h 4258539"/>
              <a:gd name="connsiteX5" fmla="*/ 4545930 w 4549139"/>
              <a:gd name="connsiteY5" fmla="*/ 13995 h 425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9139" h="4258539">
                <a:moveTo>
                  <a:pt x="4545930" y="13995"/>
                </a:moveTo>
                <a:cubicBezTo>
                  <a:pt x="4547086" y="1576429"/>
                  <a:pt x="4542730" y="2894524"/>
                  <a:pt x="4549139" y="4258539"/>
                </a:cubicBezTo>
                <a:lnTo>
                  <a:pt x="3105221" y="4253620"/>
                </a:lnTo>
                <a:lnTo>
                  <a:pt x="884491" y="4258539"/>
                </a:lnTo>
                <a:cubicBezTo>
                  <a:pt x="699271" y="3882846"/>
                  <a:pt x="682791" y="3853495"/>
                  <a:pt x="328831" y="3131461"/>
                </a:cubicBezTo>
                <a:cubicBezTo>
                  <a:pt x="151210" y="2688746"/>
                  <a:pt x="-1465193" y="-225779"/>
                  <a:pt x="4545930" y="13995"/>
                </a:cubicBez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670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2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59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kaarireuna.pn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078" y="2132856"/>
            <a:ext cx="1473160" cy="472547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2000" y="476776"/>
            <a:ext cx="7560000" cy="86399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GB" noProof="1" smtClean="0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2000" y="1556792"/>
            <a:ext cx="7686972" cy="475252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2000" y="6552000"/>
            <a:ext cx="1286026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fld id="{45E83C53-5DAF-4867-81F8-B385342A9CD6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999" y="6552000"/>
            <a:ext cx="3546675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83067" y="6552000"/>
            <a:ext cx="323085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fld id="{03F6863F-6A49-4C4A-ACFA-6A00093D353A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8" name="TextBox 7"/>
          <p:cNvSpPr txBox="1"/>
          <p:nvPr/>
        </p:nvSpPr>
        <p:spPr>
          <a:xfrm>
            <a:off x="5742707" y="6552000"/>
            <a:ext cx="3035048" cy="2412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ts val="1200"/>
              </a:lnSpc>
            </a:pPr>
            <a:r>
              <a:rPr lang="en-US" sz="900" b="1" dirty="0" smtClean="0"/>
              <a:t>Finnish Transport Safety Agency</a:t>
            </a:r>
          </a:p>
        </p:txBody>
      </p:sp>
      <p:pic>
        <p:nvPicPr>
          <p:cNvPr id="13" name="Picture 12" descr="logo_sisa.png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028" y="476672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0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9" r:id="rId2"/>
    <p:sldLayoutId id="2147483675" r:id="rId3"/>
    <p:sldLayoutId id="2147483669" r:id="rId4"/>
    <p:sldLayoutId id="2147483668" r:id="rId5"/>
    <p:sldLayoutId id="2147483670" r:id="rId6"/>
    <p:sldLayoutId id="2147483667" r:id="rId7"/>
    <p:sldLayoutId id="2147483671" r:id="rId8"/>
    <p:sldLayoutId id="2147483673" r:id="rId9"/>
    <p:sldLayoutId id="2147483654" r:id="rId10"/>
    <p:sldLayoutId id="2147483655" r:id="rId11"/>
    <p:sldLayoutId id="2147483674" r:id="rId12"/>
    <p:sldLayoutId id="2147483689" r:id="rId13"/>
    <p:sldLayoutId id="2147483691" r:id="rId14"/>
    <p:sldLayoutId id="2147483692" r:id="rId15"/>
    <p:sldLayoutId id="2147483693" r:id="rId16"/>
    <p:sldLayoutId id="2147483723" r:id="rId17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tx2"/>
        </a:buClr>
        <a:buSzPct val="120000"/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tx2"/>
        </a:buClr>
        <a:buSzPct val="120000"/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2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2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2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Kansi_alalaita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811" y="5612679"/>
            <a:ext cx="3222427" cy="124532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2147" y="2132856"/>
            <a:ext cx="5688632" cy="10081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1" smtClean="0"/>
              <a:t>Click to edit Master title style</a:t>
            </a:r>
            <a:endParaRPr lang="en-GB" noProof="1"/>
          </a:p>
        </p:txBody>
      </p:sp>
      <p:sp>
        <p:nvSpPr>
          <p:cNvPr id="4" name="Tekstin paikkamerkki 3"/>
          <p:cNvSpPr>
            <a:spLocks noGrp="1"/>
          </p:cNvSpPr>
          <p:nvPr>
            <p:ph type="body" idx="1"/>
          </p:nvPr>
        </p:nvSpPr>
        <p:spPr>
          <a:xfrm>
            <a:off x="702148" y="3212976"/>
            <a:ext cx="5688631" cy="720080"/>
          </a:xfrm>
          <a:prstGeom prst="rect">
            <a:avLst/>
          </a:prstGeom>
        </p:spPr>
        <p:txBody>
          <a:bodyPr vert="horz" lIns="0" tIns="0" rIns="0" bIns="45720" rtlCol="0">
            <a:normAutofit/>
          </a:bodyPr>
          <a:lstStyle/>
          <a:p>
            <a:pPr lvl="0"/>
            <a:r>
              <a:rPr lang="en-GB" dirty="0" err="1" smtClean="0"/>
              <a:t>Lisää</a:t>
            </a:r>
            <a:r>
              <a:rPr lang="en-GB" dirty="0" smtClean="0"/>
              <a:t> </a:t>
            </a:r>
            <a:r>
              <a:rPr lang="en-GB" dirty="0" err="1" smtClean="0"/>
              <a:t>tilaisuus</a:t>
            </a:r>
            <a:r>
              <a:rPr lang="en-GB" dirty="0" smtClean="0"/>
              <a:t> </a:t>
            </a:r>
            <a:r>
              <a:rPr lang="en-GB" dirty="0" err="1" smtClean="0"/>
              <a:t>ja</a:t>
            </a:r>
            <a:r>
              <a:rPr lang="en-GB" dirty="0" smtClean="0"/>
              <a:t> </a:t>
            </a:r>
            <a:r>
              <a:rPr lang="en-GB" dirty="0" err="1" smtClean="0"/>
              <a:t>esittäjä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7442393" y="6021288"/>
            <a:ext cx="3412882" cy="64807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ts val="2400"/>
              </a:lnSpc>
            </a:pPr>
            <a:r>
              <a:rPr lang="en-US" sz="1400" b="0" i="1" dirty="0" smtClean="0">
                <a:solidFill>
                  <a:schemeClr val="bg1"/>
                </a:solidFill>
              </a:rPr>
              <a:t>Responsible traffic.</a:t>
            </a:r>
          </a:p>
          <a:p>
            <a:pPr algn="l">
              <a:lnSpc>
                <a:spcPts val="2400"/>
              </a:lnSpc>
            </a:pPr>
            <a:r>
              <a:rPr lang="en-US" sz="1400" b="0" i="1" dirty="0" smtClean="0">
                <a:solidFill>
                  <a:schemeClr val="bg1"/>
                </a:solidFill>
              </a:rPr>
              <a:t>Bravely together.</a:t>
            </a:r>
            <a:endParaRPr lang="fi-FI" sz="1400" b="0" i="1" dirty="0">
              <a:solidFill>
                <a:schemeClr val="bg1"/>
              </a:solidFill>
            </a:endParaRPr>
          </a:p>
        </p:txBody>
      </p:sp>
      <p:pic>
        <p:nvPicPr>
          <p:cNvPr id="3" name="Picture 2" descr="Kaarikansi.pn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1048"/>
            <a:ext cx="9901238" cy="1117540"/>
          </a:xfrm>
          <a:prstGeom prst="rect">
            <a:avLst/>
          </a:prstGeom>
        </p:spPr>
      </p:pic>
      <p:pic>
        <p:nvPicPr>
          <p:cNvPr id="9" name="Picture 8" descr="Trafi_rgb_nimi_vieressa_eng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47" y="518324"/>
            <a:ext cx="5832648" cy="1229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884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7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58" r:id="rId8"/>
    <p:sldLayoutId id="2147483672" r:id="rId9"/>
  </p:sldLayoutIdLst>
  <p:hf hdr="0"/>
  <p:txStyles>
    <p:titleStyle>
      <a:lvl1pPr algn="l" defTabSz="914400" rtl="0" eaLnBrk="1" latinLnBrk="0" hangingPunct="1">
        <a:lnSpc>
          <a:spcPts val="3200"/>
        </a:lnSpc>
        <a:spcBef>
          <a:spcPct val="0"/>
        </a:spcBef>
        <a:buNone/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80000"/>
        <a:buFont typeface="Wingdings" pitchFamily="2" charset="2"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540000" indent="-270000" algn="l" defTabSz="914400" rtl="0" eaLnBrk="1" latinLnBrk="0" hangingPunct="1">
        <a:lnSpc>
          <a:spcPts val="2400"/>
        </a:lnSpc>
        <a:spcBef>
          <a:spcPts val="600"/>
        </a:spcBef>
        <a:buClr>
          <a:schemeClr val="accent3"/>
        </a:buClr>
        <a:buSzPct val="8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914400" rtl="0" eaLnBrk="1" latinLnBrk="0" hangingPunct="1">
        <a:lnSpc>
          <a:spcPts val="2400"/>
        </a:lnSpc>
        <a:spcBef>
          <a:spcPts val="600"/>
        </a:spcBef>
        <a:buClr>
          <a:schemeClr val="accent3"/>
        </a:buClr>
        <a:buSzPct val="8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70000" algn="l" defTabSz="914400" rtl="0" eaLnBrk="1" latinLnBrk="0" hangingPunct="1">
        <a:lnSpc>
          <a:spcPts val="2400"/>
        </a:lnSpc>
        <a:spcBef>
          <a:spcPts val="600"/>
        </a:spcBef>
        <a:buClr>
          <a:schemeClr val="accent3"/>
        </a:buClr>
        <a:buSzPct val="8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0" indent="-270000" algn="l" defTabSz="914400" rtl="0" eaLnBrk="1" latinLnBrk="0" hangingPunct="1">
        <a:lnSpc>
          <a:spcPts val="2400"/>
        </a:lnSpc>
        <a:spcBef>
          <a:spcPts val="600"/>
        </a:spcBef>
        <a:buClr>
          <a:schemeClr val="accent3"/>
        </a:buClr>
        <a:buSzPct val="8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kaarireuna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078" y="2132856"/>
            <a:ext cx="1473160" cy="472547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2000" y="476776"/>
            <a:ext cx="7560000" cy="86399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GB" noProof="1" smtClean="0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2000" y="1556792"/>
            <a:ext cx="7686972" cy="475252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2000" y="6552000"/>
            <a:ext cx="1286026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fld id="{9A0B18A0-6E9D-4BCC-A72A-62889B4EEC87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999" y="6552000"/>
            <a:ext cx="3546675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83067" y="6552000"/>
            <a:ext cx="323085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42707" y="6552000"/>
            <a:ext cx="3035048" cy="2412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ts val="1200"/>
              </a:lnSpc>
            </a:pPr>
            <a:r>
              <a:rPr lang="en-US" sz="900" b="1" dirty="0" smtClean="0">
                <a:solidFill>
                  <a:srgbClr val="000000"/>
                </a:solidFill>
              </a:rPr>
              <a:t>Finnish Transport Safety Agency</a:t>
            </a:r>
          </a:p>
        </p:txBody>
      </p:sp>
      <p:pic>
        <p:nvPicPr>
          <p:cNvPr id="13" name="Picture 12" descr="logo_sisa.pn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028" y="476672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024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tx2"/>
        </a:buClr>
        <a:buSzPct val="120000"/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tx2"/>
        </a:buClr>
        <a:buSzPct val="120000"/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2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2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2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062" y="274638"/>
            <a:ext cx="891111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062" y="1600201"/>
            <a:ext cx="891111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062" y="6356351"/>
            <a:ext cx="23102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C49B8-F3C7-4410-8909-795A13D98D09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2923" y="6356351"/>
            <a:ext cx="31353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5887" y="6356351"/>
            <a:ext cx="23102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465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kaarireuna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078" y="2132856"/>
            <a:ext cx="1473160" cy="472547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2000" y="476776"/>
            <a:ext cx="7560000" cy="86399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GB" noProof="1" smtClean="0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2000" y="1556792"/>
            <a:ext cx="7686972" cy="475252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  <a:endParaRPr lang="en-GB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2000" y="6552000"/>
            <a:ext cx="1286026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fld id="{F8DEDE51-6CA0-4786-8AD1-D2AA78DA4596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999" y="6552000"/>
            <a:ext cx="3546675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83067" y="6552000"/>
            <a:ext cx="323085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200"/>
              </a:lnSpc>
              <a:defRPr sz="900">
                <a:solidFill>
                  <a:schemeClr val="tx1"/>
                </a:solidFill>
              </a:defRPr>
            </a:lvl1pPr>
          </a:lstStyle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‹#›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42707" y="6552000"/>
            <a:ext cx="3035048" cy="2412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ts val="1200"/>
              </a:lnSpc>
            </a:pPr>
            <a:r>
              <a:rPr lang="en-US" sz="900" b="1" dirty="0" smtClean="0">
                <a:solidFill>
                  <a:srgbClr val="000000"/>
                </a:solidFill>
              </a:rPr>
              <a:t>Finnish Transport Safety Agency</a:t>
            </a:r>
          </a:p>
        </p:txBody>
      </p:sp>
      <p:pic>
        <p:nvPicPr>
          <p:cNvPr id="13" name="Picture 12" descr="logo_sisa.png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028" y="476672"/>
            <a:ext cx="1080120" cy="45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797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tx2"/>
        </a:buClr>
        <a:buSzPct val="120000"/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tx2"/>
        </a:buClr>
        <a:buSzPct val="120000"/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2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2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0" indent="-27000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2"/>
        </a:buClr>
        <a:buSzPct val="120000"/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image" Target="../media/image34.png"/><Relationship Id="rId18" Type="http://schemas.openxmlformats.org/officeDocument/2006/relationships/image" Target="../media/image39.emf"/><Relationship Id="rId3" Type="http://schemas.openxmlformats.org/officeDocument/2006/relationships/diagramLayout" Target="../diagrams/layout3.xml"/><Relationship Id="rId21" Type="http://schemas.openxmlformats.org/officeDocument/2006/relationships/image" Target="../media/image42.png"/><Relationship Id="rId7" Type="http://schemas.openxmlformats.org/officeDocument/2006/relationships/diagramData" Target="../diagrams/data4.xml"/><Relationship Id="rId12" Type="http://schemas.openxmlformats.org/officeDocument/2006/relationships/image" Target="../media/image33.jpg"/><Relationship Id="rId17" Type="http://schemas.openxmlformats.org/officeDocument/2006/relationships/image" Target="../media/image38.png"/><Relationship Id="rId2" Type="http://schemas.openxmlformats.org/officeDocument/2006/relationships/diagramData" Target="../diagrams/data3.xml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image" Target="../media/image36.png"/><Relationship Id="rId10" Type="http://schemas.openxmlformats.org/officeDocument/2006/relationships/diagramColors" Target="../diagrams/colors4.xml"/><Relationship Id="rId19" Type="http://schemas.openxmlformats.org/officeDocument/2006/relationships/image" Target="../media/image40.png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hyperlink" Target="http://trafiintra01.trafi.intra/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ra.europa.eu/Core-Activities/Safety/Pages/serious-accidents-in-europe-since-1990.aspx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wmf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://www.trafi.fi/turvallisuus/analyysitoiminta" TargetMode="Externa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2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147" y="2348880"/>
            <a:ext cx="6768752" cy="648072"/>
          </a:xfrm>
        </p:spPr>
        <p:txBody>
          <a:bodyPr/>
          <a:lstStyle/>
          <a:p>
            <a:r>
              <a:rPr lang="en-US" sz="2400" dirty="0"/>
              <a:t>R</a:t>
            </a:r>
            <a:r>
              <a:rPr lang="en-US" sz="2400" dirty="0" smtClean="0"/>
              <a:t>ecent </a:t>
            </a:r>
            <a:r>
              <a:rPr lang="en-US" sz="2400" dirty="0"/>
              <a:t>activities in safety </a:t>
            </a:r>
            <a:r>
              <a:rPr lang="en-US" sz="2400" dirty="0" smtClean="0"/>
              <a:t>development</a:t>
            </a:r>
            <a:endParaRPr lang="en-GB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02148" y="3140968"/>
            <a:ext cx="6048671" cy="720080"/>
          </a:xfrm>
        </p:spPr>
        <p:txBody>
          <a:bodyPr>
            <a:noAutofit/>
          </a:bodyPr>
          <a:lstStyle/>
          <a:p>
            <a:r>
              <a:rPr lang="en-GB" sz="1600" dirty="0" smtClean="0"/>
              <a:t>Ville Autero</a:t>
            </a:r>
          </a:p>
          <a:p>
            <a:r>
              <a:rPr lang="en-GB" sz="1600" dirty="0" smtClean="0"/>
              <a:t>Head of Analysis</a:t>
            </a:r>
          </a:p>
          <a:p>
            <a:r>
              <a:rPr lang="en-GB" sz="1600" dirty="0" smtClean="0"/>
              <a:t>Finnish Transport Safety Agency</a:t>
            </a:r>
          </a:p>
          <a:p>
            <a:r>
              <a:rPr lang="en-GB" sz="1600" dirty="0" smtClean="0"/>
              <a:t>PA Safe Steering Committee, Riga 17th JUN 2015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179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32795" y="476672"/>
            <a:ext cx="7560000" cy="863992"/>
          </a:xfrm>
        </p:spPr>
        <p:txBody>
          <a:bodyPr>
            <a:noAutofit/>
          </a:bodyPr>
          <a:lstStyle/>
          <a:p>
            <a:r>
              <a:rPr lang="en-GB" sz="2800" dirty="0" smtClean="0">
                <a:latin typeface="+mn-lt"/>
              </a:rPr>
              <a:t>Risk and performance based working methods in Trafi</a:t>
            </a:r>
            <a:r>
              <a:rPr lang="en-GB" dirty="0">
                <a:latin typeface="+mn-lt"/>
              </a:rPr>
              <a:t/>
            </a:r>
            <a:br>
              <a:rPr lang="en-GB" dirty="0">
                <a:latin typeface="+mn-lt"/>
              </a:rPr>
            </a:br>
            <a:endParaRPr lang="en-GB" dirty="0">
              <a:latin typeface="+mn-lt"/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18AD9-C8E2-43C9-AEC1-732BD6475DB2}" type="slidenum">
              <a:rPr lang="fi-FI" noProof="0" smtClean="0"/>
              <a:pPr/>
              <a:t>10</a:t>
            </a:fld>
            <a:endParaRPr lang="fi-FI" noProof="0" dirty="0"/>
          </a:p>
        </p:txBody>
      </p:sp>
      <p:sp>
        <p:nvSpPr>
          <p:cNvPr id="11" name="Vuokaaviosymboli: Käsinsyöttö 10"/>
          <p:cNvSpPr/>
          <p:nvPr/>
        </p:nvSpPr>
        <p:spPr>
          <a:xfrm flipV="1">
            <a:off x="429084" y="2758864"/>
            <a:ext cx="7488832" cy="1224136"/>
          </a:xfrm>
          <a:prstGeom prst="flowChartManualInpu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Vuokaaviosymboli: Käsinsyöttö 11"/>
          <p:cNvSpPr/>
          <p:nvPr/>
        </p:nvSpPr>
        <p:spPr>
          <a:xfrm flipH="1">
            <a:off x="429084" y="3983000"/>
            <a:ext cx="7488832" cy="1296144"/>
          </a:xfrm>
          <a:prstGeom prst="flowChartManualInpu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kstikehys 8"/>
          <p:cNvSpPr txBox="1"/>
          <p:nvPr/>
        </p:nvSpPr>
        <p:spPr>
          <a:xfrm>
            <a:off x="447146" y="155679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/>
              <a:t>We have launched two parallel programmes aiming at Risk Based </a:t>
            </a:r>
            <a:r>
              <a:rPr lang="en-GB" sz="2400" dirty="0" smtClean="0"/>
              <a:t>Approach </a:t>
            </a:r>
            <a:endParaRPr lang="en-GB" sz="2400" dirty="0"/>
          </a:p>
        </p:txBody>
      </p:sp>
      <p:sp>
        <p:nvSpPr>
          <p:cNvPr id="15" name="Suorakulmio 14"/>
          <p:cNvSpPr/>
          <p:nvPr/>
        </p:nvSpPr>
        <p:spPr>
          <a:xfrm>
            <a:off x="609104" y="3142528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400" dirty="0" smtClean="0"/>
              <a:t>Risk based </a:t>
            </a:r>
            <a:r>
              <a:rPr lang="en-US" sz="2400" dirty="0" err="1" smtClean="0"/>
              <a:t>programme</a:t>
            </a:r>
            <a:endParaRPr lang="en-US" sz="2400" dirty="0"/>
          </a:p>
        </p:txBody>
      </p:sp>
      <p:sp>
        <p:nvSpPr>
          <p:cNvPr id="16" name="Suorakulmio 15"/>
          <p:cNvSpPr/>
          <p:nvPr/>
        </p:nvSpPr>
        <p:spPr>
          <a:xfrm>
            <a:off x="447146" y="4488480"/>
            <a:ext cx="7470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chemeClr val="bg2">
                    <a:lumMod val="50000"/>
                  </a:schemeClr>
                </a:solidFill>
              </a:rPr>
              <a:t>Organisation </a:t>
            </a:r>
            <a:r>
              <a:rPr lang="en-GB" sz="2400" dirty="0">
                <a:solidFill>
                  <a:schemeClr val="bg2">
                    <a:lumMod val="50000"/>
                  </a:schemeClr>
                </a:solidFill>
              </a:rPr>
              <a:t>Profile  </a:t>
            </a:r>
          </a:p>
        </p:txBody>
      </p:sp>
      <p:sp>
        <p:nvSpPr>
          <p:cNvPr id="21" name="Nuoli ylös ja alas 20"/>
          <p:cNvSpPr/>
          <p:nvPr/>
        </p:nvSpPr>
        <p:spPr>
          <a:xfrm>
            <a:off x="6385078" y="3470052"/>
            <a:ext cx="792088" cy="1195740"/>
          </a:xfrm>
          <a:prstGeom prst="upDownArrow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2" name="Nuoli oikealle 21"/>
          <p:cNvSpPr/>
          <p:nvPr/>
        </p:nvSpPr>
        <p:spPr>
          <a:xfrm>
            <a:off x="7341853" y="2002478"/>
            <a:ext cx="2433302" cy="4176464"/>
          </a:xfrm>
          <a:prstGeom prst="rightArrow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Truly risk and performance based activities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D8767-2B19-45D0-8270-0DA53287D2E7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4659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47" y="2805457"/>
            <a:ext cx="4824536" cy="3764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Risk</a:t>
            </a:r>
            <a:r>
              <a:rPr lang="fi-FI" dirty="0" smtClean="0"/>
              <a:t> </a:t>
            </a:r>
            <a:r>
              <a:rPr lang="fi-FI" dirty="0" err="1" smtClean="0"/>
              <a:t>based</a:t>
            </a:r>
            <a:r>
              <a:rPr lang="fi-FI" dirty="0" smtClean="0"/>
              <a:t> </a:t>
            </a:r>
            <a:r>
              <a:rPr lang="fi-FI" dirty="0" err="1" smtClean="0"/>
              <a:t>programme</a:t>
            </a:r>
            <a:r>
              <a:rPr lang="fi-FI" dirty="0" smtClean="0"/>
              <a:t> –</a:t>
            </a:r>
            <a:r>
              <a:rPr lang="fi-FI" dirty="0" err="1" smtClean="0"/>
              <a:t>Safety</a:t>
            </a:r>
            <a:r>
              <a:rPr lang="fi-FI" dirty="0" smtClean="0"/>
              <a:t> 2 </a:t>
            </a:r>
            <a:r>
              <a:rPr lang="fi-FI" dirty="0" err="1" smtClean="0"/>
              <a:t>approach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31999" y="1196752"/>
            <a:ext cx="8407052" cy="1872208"/>
          </a:xfrm>
        </p:spPr>
        <p:txBody>
          <a:bodyPr>
            <a:normAutofit/>
          </a:bodyPr>
          <a:lstStyle/>
          <a:p>
            <a:r>
              <a:rPr lang="en-US" dirty="0" smtClean="0"/>
              <a:t>The “From </a:t>
            </a:r>
            <a:r>
              <a:rPr lang="en-US" dirty="0"/>
              <a:t>D</a:t>
            </a:r>
            <a:r>
              <a:rPr lang="en-US" dirty="0" smtClean="0"/>
              <a:t>ata </a:t>
            </a:r>
            <a:r>
              <a:rPr lang="en-US" dirty="0"/>
              <a:t>to </a:t>
            </a:r>
            <a:r>
              <a:rPr lang="en-US" dirty="0" smtClean="0"/>
              <a:t>Actions” -project </a:t>
            </a:r>
            <a:r>
              <a:rPr lang="en-US" dirty="0"/>
              <a:t>was launched in March 2013 </a:t>
            </a:r>
            <a:r>
              <a:rPr lang="en-US" dirty="0" smtClean="0"/>
              <a:t>to </a:t>
            </a:r>
            <a:r>
              <a:rPr lang="en-US" dirty="0"/>
              <a:t>develop methods supporting a risk-guided conducts. </a:t>
            </a:r>
          </a:p>
          <a:p>
            <a:r>
              <a:rPr lang="en-US" dirty="0" smtClean="0"/>
              <a:t>The </a:t>
            </a:r>
            <a:r>
              <a:rPr lang="en-US" dirty="0"/>
              <a:t>main deliverable of the project is the overall process enabling risk-guided steering </a:t>
            </a:r>
            <a:r>
              <a:rPr lang="en-US" dirty="0" smtClean="0"/>
              <a:t>of agency </a:t>
            </a:r>
            <a:r>
              <a:rPr lang="en-US" dirty="0"/>
              <a:t>functions. </a:t>
            </a:r>
            <a:endParaRPr lang="en-US" dirty="0" smtClean="0"/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34E1F-3316-4D10-8F90-23D535A254FF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11</a:t>
            </a:fld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33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Risk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</a:t>
            </a:r>
            <a:r>
              <a:rPr lang="fi-FI" dirty="0" err="1"/>
              <a:t>programme</a:t>
            </a:r>
            <a:r>
              <a:rPr lang="fi-FI" dirty="0"/>
              <a:t> –</a:t>
            </a:r>
            <a:r>
              <a:rPr lang="fi-FI" dirty="0" err="1"/>
              <a:t>Safety</a:t>
            </a:r>
            <a:r>
              <a:rPr lang="fi-FI" dirty="0"/>
              <a:t> 2 </a:t>
            </a:r>
            <a:r>
              <a:rPr lang="fi-FI" dirty="0" err="1"/>
              <a:t>approach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 and the various methods supporting it are based on a modern understanding of risk management in complex adaptive systems. 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Event Risk Classification (ERC) method to enrich the safety data </a:t>
            </a:r>
            <a:endParaRPr lang="en-US" b="1" dirty="0" smtClean="0">
              <a:solidFill>
                <a:srgbClr val="FF0000"/>
              </a:solidFill>
            </a:endParaRPr>
          </a:p>
          <a:p>
            <a:pPr lvl="2"/>
            <a:r>
              <a:rPr lang="en-US" b="1" dirty="0" smtClean="0">
                <a:solidFill>
                  <a:srgbClr val="FF0000"/>
                </a:solidFill>
              </a:rPr>
              <a:t>accident </a:t>
            </a:r>
            <a:r>
              <a:rPr lang="en-US" b="1" dirty="0">
                <a:solidFill>
                  <a:srgbClr val="FF0000"/>
                </a:solidFill>
              </a:rPr>
              <a:t>AND </a:t>
            </a:r>
            <a:r>
              <a:rPr lang="en-US" b="1" dirty="0" smtClean="0">
                <a:solidFill>
                  <a:srgbClr val="FF0000"/>
                </a:solidFill>
              </a:rPr>
              <a:t>near-miss reporting</a:t>
            </a:r>
          </a:p>
          <a:p>
            <a:pPr lvl="2"/>
            <a:r>
              <a:rPr lang="en-US" b="1" dirty="0" smtClean="0">
                <a:solidFill>
                  <a:srgbClr val="FF0000"/>
                </a:solidFill>
              </a:rPr>
              <a:t>VTS data</a:t>
            </a:r>
          </a:p>
          <a:p>
            <a:pPr lvl="2"/>
            <a:r>
              <a:rPr lang="en-US" b="1" dirty="0" smtClean="0">
                <a:solidFill>
                  <a:srgbClr val="FF0000"/>
                </a:solidFill>
              </a:rPr>
              <a:t>Pilotage reports</a:t>
            </a:r>
          </a:p>
          <a:p>
            <a:pPr lvl="2"/>
            <a:r>
              <a:rPr lang="en-US" b="1" dirty="0" smtClean="0">
                <a:solidFill>
                  <a:srgbClr val="FF0000"/>
                </a:solidFill>
              </a:rPr>
              <a:t>THETIS 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Safety Issue Risk Assessment method (SIRA) for analyzing safety issues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Safety Factors; modern way to build and measure resilient </a:t>
            </a:r>
            <a:r>
              <a:rPr lang="fi-FI" b="1" dirty="0" err="1" smtClean="0">
                <a:solidFill>
                  <a:srgbClr val="FF0000"/>
                </a:solidFill>
              </a:rPr>
              <a:t>system/organization</a:t>
            </a:r>
            <a:endParaRPr lang="fi-FI" b="1" dirty="0">
              <a:solidFill>
                <a:srgbClr val="FF0000"/>
              </a:solidFill>
            </a:endParaRPr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0F70D-D77D-4AC2-852D-86A501159B41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12</a:t>
            </a:fld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8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263" y="413792"/>
            <a:ext cx="8911114" cy="1143000"/>
          </a:xfrm>
        </p:spPr>
        <p:txBody>
          <a:bodyPr>
            <a:normAutofit/>
          </a:bodyPr>
          <a:lstStyle/>
          <a:p>
            <a:r>
              <a:rPr lang="en-US" dirty="0"/>
              <a:t>Event Risk Classification </a:t>
            </a:r>
            <a:r>
              <a:rPr lang="en-US" dirty="0" smtClean="0"/>
              <a:t>(ERC) method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83" y="1268760"/>
            <a:ext cx="8314192" cy="524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90" y="1268760"/>
            <a:ext cx="6585459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305" y="2710295"/>
            <a:ext cx="5973933" cy="414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BDDF-5FD2-4DF7-9E3B-762358B7DD1D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13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935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4378" y="116632"/>
            <a:ext cx="4600299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b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Safety</a:t>
            </a:r>
            <a:r>
              <a:rPr lang="fi-FI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fi-FI" sz="2800" b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Factors</a:t>
            </a:r>
            <a:r>
              <a:rPr lang="fi-FI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</a:p>
          <a:p>
            <a:r>
              <a:rPr lang="fi-FI" sz="1400" b="1" dirty="0" err="1" smtClean="0">
                <a:latin typeface="+mj-lt"/>
              </a:rPr>
              <a:t>Assumed</a:t>
            </a:r>
            <a:r>
              <a:rPr lang="fi-FI" sz="1400" b="1" dirty="0" smtClean="0">
                <a:latin typeface="+mj-lt"/>
              </a:rPr>
              <a:t> </a:t>
            </a:r>
            <a:r>
              <a:rPr lang="fi-FI" sz="1400" b="1" dirty="0" err="1" smtClean="0">
                <a:latin typeface="+mj-lt"/>
              </a:rPr>
              <a:t>factors</a:t>
            </a:r>
            <a:r>
              <a:rPr lang="fi-FI" sz="1400" b="1" dirty="0" smtClean="0">
                <a:latin typeface="+mj-lt"/>
              </a:rPr>
              <a:t> for </a:t>
            </a:r>
            <a:r>
              <a:rPr lang="fi-FI" sz="1400" b="1" dirty="0" err="1" smtClean="0">
                <a:latin typeface="+mj-lt"/>
              </a:rPr>
              <a:t>safe</a:t>
            </a:r>
            <a:r>
              <a:rPr lang="fi-FI" sz="1400" b="1" dirty="0" smtClean="0">
                <a:latin typeface="+mj-lt"/>
              </a:rPr>
              <a:t> </a:t>
            </a:r>
            <a:r>
              <a:rPr lang="fi-FI" sz="1400" b="1" dirty="0" err="1" smtClean="0">
                <a:latin typeface="+mj-lt"/>
              </a:rPr>
              <a:t>operations</a:t>
            </a:r>
            <a:endParaRPr lang="fi-FI" sz="1400" b="1" dirty="0">
              <a:latin typeface="+mj-lt"/>
            </a:endParaRPr>
          </a:p>
          <a:p>
            <a:endParaRPr lang="fi-FI" sz="1200" dirty="0" smtClean="0">
              <a:latin typeface="+mj-lt"/>
            </a:endParaRPr>
          </a:p>
          <a:p>
            <a:endParaRPr lang="fi-FI" sz="1200" dirty="0">
              <a:latin typeface="+mj-lt"/>
            </a:endParaRPr>
          </a:p>
          <a:p>
            <a:r>
              <a:rPr lang="fi-FI" sz="1200" dirty="0" smtClean="0">
                <a:latin typeface="+mj-lt"/>
              </a:rPr>
              <a:t>Perusturvallisuustekijät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Ohjattavuus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 err="1" smtClean="0">
                <a:latin typeface="+mj-lt"/>
              </a:rPr>
              <a:t>Propulsiokyky</a:t>
            </a:r>
            <a:endParaRPr lang="fi-FI" sz="1200" dirty="0" smtClean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Aluksen stabiliteetin hallinta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Kyky pysäyttää alus (ja pitää se paikallaan)?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Kyky säilyttää elinkelpoiset olosuhteet aluksella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Aluksen rakenteen lujuus ja vuotovakavuus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Pelastautumiskyky (pelastautumisreitit ja –välineet, hätäkommunikointi)</a:t>
            </a:r>
          </a:p>
          <a:p>
            <a:endParaRPr lang="fi-FI" sz="1200" dirty="0" smtClean="0">
              <a:latin typeface="+mj-lt"/>
            </a:endParaRPr>
          </a:p>
          <a:p>
            <a:r>
              <a:rPr lang="fi-FI" sz="1200" dirty="0" smtClean="0">
                <a:latin typeface="+mj-lt"/>
              </a:rPr>
              <a:t>Kompetenssit </a:t>
            </a:r>
            <a:r>
              <a:rPr lang="fi-FI" sz="1200" dirty="0">
                <a:latin typeface="+mj-lt"/>
              </a:rPr>
              <a:t>(huomioiden eri työntekijäryhmät)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Johtamiskyvyt </a:t>
            </a:r>
            <a:r>
              <a:rPr lang="fi-FI" sz="1200" dirty="0">
                <a:latin typeface="+mj-lt"/>
              </a:rPr>
              <a:t>ja yhteistyötaidot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Kommunikaatiotaidot</a:t>
            </a:r>
            <a:endParaRPr lang="fi-FI" sz="120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Tieto</a:t>
            </a:r>
            <a:endParaRPr lang="fi-FI" sz="120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Proseduurien </a:t>
            </a:r>
            <a:r>
              <a:rPr lang="fi-FI" sz="1200" dirty="0">
                <a:latin typeface="+mj-lt"/>
              </a:rPr>
              <a:t>ja tiedon soveltaminen käytännössä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Aluksen </a:t>
            </a:r>
            <a:r>
              <a:rPr lang="fi-FI" sz="1200" dirty="0">
                <a:latin typeface="+mj-lt"/>
              </a:rPr>
              <a:t>kulkureitin ja siihen liittyvän automaation/laitteiston hallinta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Aluksen ohjaaminen käsin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 err="1" smtClean="0">
                <a:latin typeface="+mj-lt"/>
              </a:rPr>
              <a:t>Satamamanöveeraus</a:t>
            </a:r>
            <a:endParaRPr lang="fi-FI" sz="120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Tilannetietoisuus </a:t>
            </a:r>
            <a:r>
              <a:rPr lang="fi-FI" sz="1200" dirty="0">
                <a:latin typeface="+mj-lt"/>
              </a:rPr>
              <a:t>(myös tilanteiden ennakointi)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Ongelmanratkaisu </a:t>
            </a:r>
            <a:r>
              <a:rPr lang="fi-FI" sz="1200" dirty="0">
                <a:latin typeface="+mj-lt"/>
              </a:rPr>
              <a:t>ja päätöksenteko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Työkuorman </a:t>
            </a:r>
            <a:r>
              <a:rPr lang="fi-FI" sz="1200" dirty="0">
                <a:latin typeface="+mj-lt"/>
              </a:rPr>
              <a:t>hallinta</a:t>
            </a:r>
          </a:p>
          <a:p>
            <a:endParaRPr lang="fi-FI" sz="1200" dirty="0" smtClean="0">
              <a:latin typeface="+mj-lt"/>
            </a:endParaRPr>
          </a:p>
          <a:p>
            <a:r>
              <a:rPr lang="fi-FI" sz="1200" dirty="0">
                <a:latin typeface="+mj-lt"/>
              </a:rPr>
              <a:t>Operatiivisten rajoitusten tunteminen ja noudattaminen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Lastauksen suunnittelu ja toteutus: kiinnitys, lastin ominaisuuksien huomioiminen, määrä.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Reitin valintaan ja nopeuteen yms. liittyvät </a:t>
            </a:r>
            <a:r>
              <a:rPr lang="fi-FI" sz="1200" dirty="0" smtClean="0">
                <a:latin typeface="+mj-lt"/>
              </a:rPr>
              <a:t>rajoitukset</a:t>
            </a:r>
            <a:endParaRPr lang="fi-FI" sz="1200" dirty="0">
              <a:latin typeface="+mj-lt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5106561" y="44624"/>
            <a:ext cx="483421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200" dirty="0">
                <a:latin typeface="+mj-lt"/>
              </a:rPr>
              <a:t>Työntekijöiden toimintakunto (</a:t>
            </a:r>
            <a:r>
              <a:rPr lang="fi-FI" sz="1200" dirty="0" err="1">
                <a:latin typeface="+mj-lt"/>
              </a:rPr>
              <a:t>fitness</a:t>
            </a:r>
            <a:r>
              <a:rPr lang="fi-FI" sz="1200" dirty="0">
                <a:latin typeface="+mj-lt"/>
              </a:rPr>
              <a:t> for </a:t>
            </a:r>
            <a:r>
              <a:rPr lang="fi-FI" sz="1200" dirty="0" err="1">
                <a:latin typeface="+mj-lt"/>
              </a:rPr>
              <a:t>work</a:t>
            </a:r>
            <a:r>
              <a:rPr lang="fi-FI" sz="1200" dirty="0">
                <a:latin typeface="+mj-lt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Vireystila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Psykofyysinen suorituskyky </a:t>
            </a:r>
            <a:endParaRPr lang="fi-FI" sz="1200" dirty="0" smtClean="0">
              <a:latin typeface="+mj-lt"/>
            </a:endParaRPr>
          </a:p>
          <a:p>
            <a:endParaRPr lang="fi-FI" sz="1200" dirty="0">
              <a:latin typeface="+mj-lt"/>
            </a:endParaRPr>
          </a:p>
          <a:p>
            <a:r>
              <a:rPr lang="fi-FI" sz="1200" dirty="0" smtClean="0">
                <a:latin typeface="+mj-lt"/>
              </a:rPr>
              <a:t>Toimintatavat </a:t>
            </a:r>
            <a:r>
              <a:rPr lang="fi-FI" sz="1200" dirty="0">
                <a:latin typeface="+mj-lt"/>
              </a:rPr>
              <a:t>(ja proseduurit) ja -kulttuuri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Sopivuus todellisissa tilanteissa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Laatu ja selkeys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Operatiivisen toiminnan suunnittelu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Haasteellisten operaatioiden/tilanteiden ennakointi ja niihin varautuminen.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Monikielisyyden ja monikulttuurisuuden hallinta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Turvallisuuden riittävä priorisointi talous jne. tekijöiden rinnalla (esim. painostustilanteet)</a:t>
            </a:r>
          </a:p>
          <a:p>
            <a:endParaRPr lang="fi-FI" sz="1200" dirty="0" smtClean="0">
              <a:latin typeface="+mj-lt"/>
            </a:endParaRPr>
          </a:p>
          <a:p>
            <a:r>
              <a:rPr lang="fi-FI" sz="1200" dirty="0" smtClean="0">
                <a:latin typeface="+mj-lt"/>
              </a:rPr>
              <a:t>Toimintaympäristön laatu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Komentosillan </a:t>
            </a:r>
            <a:r>
              <a:rPr lang="fi-FI" sz="1200" dirty="0">
                <a:latin typeface="+mj-lt"/>
              </a:rPr>
              <a:t>automaation laatu (ergonomia, HCI)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Tiedon esittämisen ergonomia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Kansipäällystön riittävä redundanssi</a:t>
            </a:r>
            <a:br>
              <a:rPr lang="fi-FI" sz="1200" dirty="0">
                <a:latin typeface="+mj-lt"/>
              </a:rPr>
            </a:br>
            <a:endParaRPr lang="fi-FI" sz="1200" dirty="0">
              <a:latin typeface="+mj-lt"/>
            </a:endParaRPr>
          </a:p>
          <a:p>
            <a:r>
              <a:rPr lang="fi-FI" sz="1200" dirty="0">
                <a:latin typeface="+mj-lt"/>
              </a:rPr>
              <a:t>Tiedon saatavuus oikeaan aikaan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Aluksen </a:t>
            </a:r>
            <a:r>
              <a:rPr lang="fi-FI" sz="1200" dirty="0">
                <a:latin typeface="+mj-lt"/>
              </a:rPr>
              <a:t>sisällä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+mj-lt"/>
              </a:rPr>
              <a:t>Ulkomaailman </a:t>
            </a:r>
            <a:r>
              <a:rPr lang="fi-FI" sz="1200" dirty="0">
                <a:latin typeface="+mj-lt"/>
              </a:rPr>
              <a:t>ja aluksen välillä</a:t>
            </a:r>
          </a:p>
          <a:p>
            <a:endParaRPr lang="fi-FI" sz="1200" dirty="0">
              <a:latin typeface="+mj-lt"/>
            </a:endParaRPr>
          </a:p>
          <a:p>
            <a:r>
              <a:rPr lang="fi-FI" sz="1200" dirty="0" smtClean="0">
                <a:latin typeface="+mj-lt"/>
              </a:rPr>
              <a:t>Ulkoiset turvallisuustekijät</a:t>
            </a:r>
            <a:endParaRPr lang="fi-FI" sz="12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Vaativien paikkojen uhkien hallittavuus (</a:t>
            </a:r>
            <a:r>
              <a:rPr lang="fi-FI" sz="1200" dirty="0" err="1">
                <a:latin typeface="+mj-lt"/>
              </a:rPr>
              <a:t>restricted</a:t>
            </a:r>
            <a:r>
              <a:rPr lang="fi-FI" sz="1200" dirty="0">
                <a:latin typeface="+mj-lt"/>
              </a:rPr>
              <a:t> </a:t>
            </a:r>
            <a:r>
              <a:rPr lang="fi-FI" sz="1200" dirty="0" err="1">
                <a:latin typeface="+mj-lt"/>
              </a:rPr>
              <a:t>waters</a:t>
            </a:r>
            <a:r>
              <a:rPr lang="fi-FI" sz="1200" dirty="0">
                <a:latin typeface="+mj-lt"/>
              </a:rPr>
              <a:t>, väylät, infrastruktuuri)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Vaativien olosuhteiden luomien uhkien (esim. sää, näkyvyys, jää, virrat) hallittavuus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Muiden alusten luomien uhkien hallittavuus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Epätavallisten ilmiöiden hallittavuus (jäävuoret, merirosvot)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Luotsaustapahtuma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Jäänmurto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Hinaaja-avustus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VTS toiminta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200" dirty="0">
                <a:latin typeface="+mj-lt"/>
              </a:rPr>
              <a:t>Satamatoiminnot</a:t>
            </a:r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BAA87-197F-4249-BBF3-0BDEEC6DCF48}" type="datetime1">
              <a:rPr lang="fi-FI" smtClean="0">
                <a:solidFill>
                  <a:prstClr val="white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F452-B081-4F35-B4A3-409AFABB0D58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5302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15" y="692800"/>
            <a:ext cx="7560000" cy="863992"/>
          </a:xfrm>
        </p:spPr>
        <p:txBody>
          <a:bodyPr/>
          <a:lstStyle/>
          <a:p>
            <a:r>
              <a:rPr lang="en-US" dirty="0" smtClean="0"/>
              <a:t>ERC + Safety Factors </a:t>
            </a:r>
            <a:endParaRPr lang="en-US" dirty="0"/>
          </a:p>
        </p:txBody>
      </p:sp>
      <p:pic>
        <p:nvPicPr>
          <p:cNvPr id="8" name="Sisällön paikkamerkki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28" y="1628800"/>
            <a:ext cx="9833683" cy="5229200"/>
          </a:xfrm>
          <a:prstGeom prst="rect">
            <a:avLst/>
          </a:prstGeom>
        </p:spPr>
      </p:pic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251B2-8130-4AF1-9E37-34850CFB131E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15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9405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062" y="274638"/>
            <a:ext cx="8911114" cy="1066130"/>
          </a:xfrm>
        </p:spPr>
        <p:txBody>
          <a:bodyPr>
            <a:normAutofit/>
          </a:bodyPr>
          <a:lstStyle/>
          <a:p>
            <a:r>
              <a:rPr lang="fi-FI" sz="3600" b="1" dirty="0" err="1" smtClean="0">
                <a:solidFill>
                  <a:srgbClr val="92D050"/>
                </a:solidFill>
              </a:rPr>
              <a:t>Failed</a:t>
            </a:r>
            <a:r>
              <a:rPr lang="fi-FI" sz="3600" b="1" dirty="0" smtClean="0">
                <a:solidFill>
                  <a:srgbClr val="92D050"/>
                </a:solidFill>
              </a:rPr>
              <a:t> </a:t>
            </a:r>
            <a:r>
              <a:rPr lang="fi-FI" sz="3600" b="1" dirty="0" err="1" smtClean="0">
                <a:solidFill>
                  <a:srgbClr val="92D050"/>
                </a:solidFill>
              </a:rPr>
              <a:t>Safety</a:t>
            </a:r>
            <a:r>
              <a:rPr lang="fi-FI" sz="3600" b="1" dirty="0" smtClean="0">
                <a:solidFill>
                  <a:srgbClr val="92D050"/>
                </a:solidFill>
              </a:rPr>
              <a:t> </a:t>
            </a:r>
            <a:r>
              <a:rPr lang="fi-FI" sz="3600" b="1" dirty="0" err="1" smtClean="0">
                <a:solidFill>
                  <a:srgbClr val="92D050"/>
                </a:solidFill>
              </a:rPr>
              <a:t>Factors</a:t>
            </a:r>
            <a:r>
              <a:rPr lang="fi-FI" sz="3600" b="1" dirty="0" smtClean="0">
                <a:solidFill>
                  <a:srgbClr val="92D050"/>
                </a:solidFill>
              </a:rPr>
              <a:t> </a:t>
            </a:r>
            <a:br>
              <a:rPr lang="fi-FI" sz="3600" b="1" dirty="0" smtClean="0">
                <a:solidFill>
                  <a:srgbClr val="92D050"/>
                </a:solidFill>
              </a:rPr>
            </a:br>
            <a:r>
              <a:rPr lang="fi-FI" sz="2000" b="1" dirty="0" smtClean="0">
                <a:solidFill>
                  <a:srgbClr val="92D050"/>
                </a:solidFill>
              </a:rPr>
              <a:t>(data: 2014 </a:t>
            </a:r>
            <a:r>
              <a:rPr lang="fi-FI" sz="2000" b="1" dirty="0" err="1" smtClean="0">
                <a:solidFill>
                  <a:srgbClr val="92D050"/>
                </a:solidFill>
              </a:rPr>
              <a:t>pilotage</a:t>
            </a:r>
            <a:r>
              <a:rPr lang="fi-FI" sz="2000" b="1" dirty="0" smtClean="0">
                <a:solidFill>
                  <a:srgbClr val="92D050"/>
                </a:solidFill>
              </a:rPr>
              <a:t> </a:t>
            </a:r>
            <a:r>
              <a:rPr lang="fi-FI" sz="2000" b="1" dirty="0" err="1" smtClean="0">
                <a:solidFill>
                  <a:srgbClr val="92D050"/>
                </a:solidFill>
              </a:rPr>
              <a:t>reports</a:t>
            </a:r>
            <a:r>
              <a:rPr lang="fi-FI" sz="2000" b="1" dirty="0" smtClean="0">
                <a:solidFill>
                  <a:srgbClr val="92D050"/>
                </a:solidFill>
              </a:rPr>
              <a:t>)</a:t>
            </a:r>
            <a:endParaRPr lang="en-US" sz="2000" b="1" dirty="0">
              <a:solidFill>
                <a:srgbClr val="92D05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676271"/>
              </p:ext>
            </p:extLst>
          </p:nvPr>
        </p:nvGraphicFramePr>
        <p:xfrm>
          <a:off x="0" y="1196752"/>
          <a:ext cx="6393636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1938884"/>
              </p:ext>
            </p:extLst>
          </p:nvPr>
        </p:nvGraphicFramePr>
        <p:xfrm>
          <a:off x="4716706" y="3717032"/>
          <a:ext cx="521891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10F5-7AE6-4D22-BB1D-98A329EDA32D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06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600" b="1" dirty="0" err="1" smtClean="0">
                <a:solidFill>
                  <a:srgbClr val="92D050"/>
                </a:solidFill>
              </a:rPr>
              <a:t>Safety</a:t>
            </a:r>
            <a:r>
              <a:rPr lang="fi-FI" sz="3600" b="1" dirty="0" smtClean="0">
                <a:solidFill>
                  <a:srgbClr val="92D050"/>
                </a:solidFill>
              </a:rPr>
              <a:t> </a:t>
            </a:r>
            <a:r>
              <a:rPr lang="fi-FI" sz="3600" b="1" dirty="0" err="1" smtClean="0">
                <a:solidFill>
                  <a:srgbClr val="92D050"/>
                </a:solidFill>
              </a:rPr>
              <a:t>Factors</a:t>
            </a:r>
            <a:r>
              <a:rPr lang="fi-FI" sz="3600" b="1" dirty="0" smtClean="0">
                <a:solidFill>
                  <a:srgbClr val="92D050"/>
                </a:solidFill>
              </a:rPr>
              <a:t> ”</a:t>
            </a:r>
            <a:r>
              <a:rPr lang="fi-FI" sz="3600" b="1" dirty="0" err="1" smtClean="0">
                <a:solidFill>
                  <a:srgbClr val="92D050"/>
                </a:solidFill>
              </a:rPr>
              <a:t>that</a:t>
            </a:r>
            <a:r>
              <a:rPr lang="fi-FI" sz="3600" b="1" dirty="0" smtClean="0">
                <a:solidFill>
                  <a:srgbClr val="92D050"/>
                </a:solidFill>
              </a:rPr>
              <a:t> </a:t>
            </a:r>
            <a:r>
              <a:rPr lang="fi-FI" sz="3600" b="1" dirty="0" err="1" smtClean="0">
                <a:solidFill>
                  <a:srgbClr val="92D050"/>
                </a:solidFill>
              </a:rPr>
              <a:t>saved</a:t>
            </a:r>
            <a:r>
              <a:rPr lang="fi-FI" sz="3600" b="1" dirty="0" smtClean="0">
                <a:solidFill>
                  <a:srgbClr val="92D050"/>
                </a:solidFill>
              </a:rPr>
              <a:t> the </a:t>
            </a:r>
            <a:r>
              <a:rPr lang="fi-FI" sz="3600" b="1" dirty="0" err="1" smtClean="0">
                <a:solidFill>
                  <a:srgbClr val="92D050"/>
                </a:solidFill>
              </a:rPr>
              <a:t>day</a:t>
            </a:r>
            <a:r>
              <a:rPr lang="fi-FI" sz="3600" b="1" dirty="0">
                <a:solidFill>
                  <a:srgbClr val="92D050"/>
                </a:solidFill>
              </a:rPr>
              <a:t>”</a:t>
            </a:r>
            <a:br>
              <a:rPr lang="fi-FI" sz="3600" b="1" dirty="0">
                <a:solidFill>
                  <a:srgbClr val="92D050"/>
                </a:solidFill>
              </a:rPr>
            </a:br>
            <a:r>
              <a:rPr lang="fi-FI" sz="2000" b="1" dirty="0">
                <a:solidFill>
                  <a:srgbClr val="92D050"/>
                </a:solidFill>
              </a:rPr>
              <a:t>(data: 2014 </a:t>
            </a:r>
            <a:r>
              <a:rPr lang="fi-FI" sz="2000" b="1" dirty="0" err="1">
                <a:solidFill>
                  <a:srgbClr val="92D050"/>
                </a:solidFill>
              </a:rPr>
              <a:t>pilotage</a:t>
            </a:r>
            <a:r>
              <a:rPr lang="fi-FI" sz="2000" b="1" dirty="0">
                <a:solidFill>
                  <a:srgbClr val="92D050"/>
                </a:solidFill>
              </a:rPr>
              <a:t> </a:t>
            </a:r>
            <a:r>
              <a:rPr lang="fi-FI" sz="2000" b="1" dirty="0" err="1">
                <a:solidFill>
                  <a:srgbClr val="92D050"/>
                </a:solidFill>
              </a:rPr>
              <a:t>reports</a:t>
            </a:r>
            <a:r>
              <a:rPr lang="fi-FI" sz="2000" b="1" dirty="0">
                <a:solidFill>
                  <a:srgbClr val="92D050"/>
                </a:solidFill>
              </a:rPr>
              <a:t>)</a:t>
            </a:r>
            <a:endParaRPr lang="en-US" sz="2000" b="1" dirty="0">
              <a:solidFill>
                <a:srgbClr val="92D050"/>
              </a:solidFill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9155464"/>
              </p:ext>
            </p:extLst>
          </p:nvPr>
        </p:nvGraphicFramePr>
        <p:xfrm>
          <a:off x="194379" y="1196752"/>
          <a:ext cx="6627549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0302960"/>
              </p:ext>
            </p:extLst>
          </p:nvPr>
        </p:nvGraphicFramePr>
        <p:xfrm>
          <a:off x="4872649" y="3717032"/>
          <a:ext cx="4989791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B62B-D73E-4D1D-9798-2B8370336A0F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91E12-7330-4BA7-B3B2-373289C83F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38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70099" y="332656"/>
            <a:ext cx="7560000" cy="936000"/>
          </a:xfrm>
        </p:spPr>
        <p:txBody>
          <a:bodyPr>
            <a:noAutofit/>
          </a:bodyPr>
          <a:lstStyle/>
          <a:p>
            <a:r>
              <a:rPr lang="fi-FI" dirty="0" smtClean="0"/>
              <a:t>Transport </a:t>
            </a:r>
            <a:r>
              <a:rPr lang="fi-FI" dirty="0" err="1" smtClean="0"/>
              <a:t>system</a:t>
            </a:r>
            <a:r>
              <a:rPr lang="fi-FI" dirty="0" smtClean="0"/>
              <a:t> </a:t>
            </a:r>
            <a:r>
              <a:rPr lang="fi-FI" dirty="0" err="1"/>
              <a:t>safety</a:t>
            </a:r>
            <a:r>
              <a:rPr lang="fi-FI" dirty="0"/>
              <a:t> management</a:t>
            </a:r>
            <a:br>
              <a:rPr lang="fi-FI" dirty="0"/>
            </a:br>
            <a:r>
              <a:rPr lang="fi-FI" dirty="0" err="1" smtClean="0"/>
              <a:t>-</a:t>
            </a:r>
            <a:r>
              <a:rPr lang="fi-FI" dirty="0" err="1"/>
              <a:t>i</a:t>
            </a:r>
            <a:r>
              <a:rPr lang="fi-FI" dirty="0" err="1" smtClean="0"/>
              <a:t>nformation</a:t>
            </a:r>
            <a:r>
              <a:rPr lang="fi-FI" dirty="0" smtClean="0"/>
              <a:t> </a:t>
            </a:r>
            <a:r>
              <a:rPr lang="fi-FI" dirty="0"/>
              <a:t>and </a:t>
            </a:r>
            <a:r>
              <a:rPr lang="fi-FI" dirty="0" err="1"/>
              <a:t>risk</a:t>
            </a:r>
            <a:r>
              <a:rPr lang="fi-FI" dirty="0"/>
              <a:t> </a:t>
            </a:r>
            <a:r>
              <a:rPr lang="fi-FI" dirty="0" err="1"/>
              <a:t>assessments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>
          <a:xfrm>
            <a:off x="414115" y="6583446"/>
            <a:ext cx="1286026" cy="241002"/>
          </a:xfrm>
        </p:spPr>
        <p:txBody>
          <a:bodyPr/>
          <a:lstStyle/>
          <a:p>
            <a:fld id="{8CBEEDB5-A4C4-4AF1-8F64-743E6C2A6ABE}" type="datetime1">
              <a:rPr lang="fi-FI" smtClean="0"/>
              <a:t>15.6.2015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>
          <a:xfrm>
            <a:off x="1907999" y="7004422"/>
            <a:ext cx="3546675" cy="241002"/>
          </a:xfrm>
        </p:spPr>
        <p:txBody>
          <a:bodyPr/>
          <a:lstStyle/>
          <a:p>
            <a:r>
              <a:rPr lang="fi-FI" smtClean="0"/>
              <a:t>Ville Autero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>
          <a:xfrm>
            <a:off x="9451213" y="7004422"/>
            <a:ext cx="323085" cy="241002"/>
          </a:xfrm>
        </p:spPr>
        <p:txBody>
          <a:bodyPr/>
          <a:lstStyle/>
          <a:p>
            <a:fld id="{03F6863F-6A49-4C4A-ACFA-6A00093D353A}" type="slidenum">
              <a:rPr lang="fi-FI" smtClean="0"/>
              <a:pPr/>
              <a:t>18</a:t>
            </a:fld>
            <a:endParaRPr lang="fi-FI"/>
          </a:p>
        </p:txBody>
      </p:sp>
      <p:graphicFrame>
        <p:nvGraphicFramePr>
          <p:cNvPr id="27" name="Kaaviokuva 26"/>
          <p:cNvGraphicFramePr/>
          <p:nvPr>
            <p:extLst>
              <p:ext uri="{D42A27DB-BD31-4B8C-83A1-F6EECF244321}">
                <p14:modId xmlns:p14="http://schemas.microsoft.com/office/powerpoint/2010/main" val="1964993344"/>
              </p:ext>
            </p:extLst>
          </p:nvPr>
        </p:nvGraphicFramePr>
        <p:xfrm>
          <a:off x="35565" y="2050530"/>
          <a:ext cx="2478299" cy="2756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220" name="Kaaviokuva 9219"/>
          <p:cNvGraphicFramePr/>
          <p:nvPr>
            <p:extLst>
              <p:ext uri="{D42A27DB-BD31-4B8C-83A1-F6EECF244321}">
                <p14:modId xmlns:p14="http://schemas.microsoft.com/office/powerpoint/2010/main" val="623229842"/>
              </p:ext>
            </p:extLst>
          </p:nvPr>
        </p:nvGraphicFramePr>
        <p:xfrm>
          <a:off x="1763621" y="1412776"/>
          <a:ext cx="4411134" cy="4084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16" name="Ryhmä 15"/>
          <p:cNvGrpSpPr/>
          <p:nvPr/>
        </p:nvGrpSpPr>
        <p:grpSpPr>
          <a:xfrm>
            <a:off x="8479012" y="2492896"/>
            <a:ext cx="1414442" cy="1823795"/>
            <a:chOff x="1716801" y="1136331"/>
            <a:chExt cx="951244" cy="936658"/>
          </a:xfrm>
          <a:scene3d>
            <a:camera prst="orthographicFront"/>
            <a:lightRig rig="flat" dir="t"/>
          </a:scene3d>
        </p:grpSpPr>
        <p:sp>
          <p:nvSpPr>
            <p:cNvPr id="17" name="Kuvaselitenuoli oikealle 16"/>
            <p:cNvSpPr/>
            <p:nvPr/>
          </p:nvSpPr>
          <p:spPr>
            <a:xfrm>
              <a:off x="1716801" y="1136331"/>
              <a:ext cx="951244" cy="848854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1185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Kuvaselitenuoli oikealle 4"/>
            <p:cNvSpPr/>
            <p:nvPr/>
          </p:nvSpPr>
          <p:spPr>
            <a:xfrm>
              <a:off x="1716803" y="1224135"/>
              <a:ext cx="627769" cy="8488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30" tIns="24130" rIns="24130" bIns="2413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i-FI" sz="1600" kern="1200" dirty="0" err="1" smtClean="0">
                  <a:solidFill>
                    <a:schemeClr val="tx1"/>
                  </a:solidFill>
                </a:rPr>
                <a:t>Risk</a:t>
              </a:r>
              <a:endParaRPr lang="fi-FI" sz="1600" kern="1200" dirty="0" smtClean="0">
                <a:solidFill>
                  <a:schemeClr val="tx1"/>
                </a:solidFill>
              </a:endParaRPr>
            </a:p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i-FI" sz="1600" dirty="0" smtClean="0">
                  <a:solidFill>
                    <a:schemeClr val="tx1"/>
                  </a:solidFill>
                </a:rPr>
                <a:t>Management</a:t>
              </a:r>
              <a:endParaRPr lang="fi-FI" sz="160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Ellipsi 18"/>
          <p:cNvSpPr/>
          <p:nvPr/>
        </p:nvSpPr>
        <p:spPr>
          <a:xfrm>
            <a:off x="3222427" y="4509120"/>
            <a:ext cx="918364" cy="929349"/>
          </a:xfrm>
          <a:prstGeom prst="ellipse">
            <a:avLst/>
          </a:prstGeom>
          <a:blipFill>
            <a:blip r:embed="rId12"/>
            <a:stretch>
              <a:fillRect l="-1000" r="-1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0" name="Ryhmä 19"/>
          <p:cNvGrpSpPr/>
          <p:nvPr/>
        </p:nvGrpSpPr>
        <p:grpSpPr>
          <a:xfrm>
            <a:off x="4158531" y="5040299"/>
            <a:ext cx="1475540" cy="836973"/>
            <a:chOff x="2935593" y="2442388"/>
            <a:chExt cx="1475540" cy="836973"/>
          </a:xfrm>
        </p:grpSpPr>
        <p:sp>
          <p:nvSpPr>
            <p:cNvPr id="21" name="Suorakulmio 20"/>
            <p:cNvSpPr/>
            <p:nvPr/>
          </p:nvSpPr>
          <p:spPr>
            <a:xfrm>
              <a:off x="3020292" y="2442388"/>
              <a:ext cx="1390841" cy="765696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Suorakulmio 21"/>
            <p:cNvSpPr/>
            <p:nvPr/>
          </p:nvSpPr>
          <p:spPr>
            <a:xfrm>
              <a:off x="2935593" y="2513665"/>
              <a:ext cx="1390841" cy="7656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</a:pPr>
              <a:r>
                <a:rPr lang="fi-FI" sz="1800" kern="1200" dirty="0" smtClean="0"/>
                <a:t>RAT</a:t>
              </a:r>
              <a:endParaRPr lang="fi-FI" sz="1800" kern="1200" dirty="0"/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23" y="1832047"/>
            <a:ext cx="2338104" cy="292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Kuva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23" y="3632438"/>
            <a:ext cx="2320976" cy="2958275"/>
          </a:xfrm>
          <a:prstGeom prst="rect">
            <a:avLst/>
          </a:prstGeom>
        </p:spPr>
      </p:pic>
      <p:pic>
        <p:nvPicPr>
          <p:cNvPr id="25" name="Kuva 2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7763" y="5811838"/>
            <a:ext cx="2047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Kuva 2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2963" y="5857875"/>
            <a:ext cx="2127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Kuva 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6263" y="5864225"/>
            <a:ext cx="190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5" y="7843838"/>
            <a:ext cx="8093075" cy="34210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23" y="2771775"/>
            <a:ext cx="2338104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071" y="976820"/>
            <a:ext cx="2971555" cy="526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761" y="4127187"/>
            <a:ext cx="4150523" cy="211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52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98930" y="260752"/>
            <a:ext cx="8712129" cy="936000"/>
          </a:xfrm>
        </p:spPr>
        <p:txBody>
          <a:bodyPr>
            <a:normAutofit/>
          </a:bodyPr>
          <a:lstStyle/>
          <a:p>
            <a:r>
              <a:rPr lang="fi-FI" dirty="0"/>
              <a:t>Transport </a:t>
            </a:r>
            <a:r>
              <a:rPr lang="fi-FI" dirty="0" err="1" smtClean="0"/>
              <a:t>system</a:t>
            </a:r>
            <a:r>
              <a:rPr lang="fi-FI" dirty="0" smtClean="0"/>
              <a:t> </a:t>
            </a:r>
            <a:r>
              <a:rPr lang="fi-FI" dirty="0" err="1" smtClean="0"/>
              <a:t>safety</a:t>
            </a:r>
            <a:r>
              <a:rPr lang="fi-FI" dirty="0" smtClean="0"/>
              <a:t> </a:t>
            </a:r>
            <a:r>
              <a:rPr lang="fi-FI" dirty="0"/>
              <a:t>management</a:t>
            </a:r>
            <a:br>
              <a:rPr lang="fi-FI" dirty="0"/>
            </a:br>
            <a:r>
              <a:rPr lang="fi-FI" dirty="0"/>
              <a:t>- </a:t>
            </a:r>
            <a:r>
              <a:rPr lang="fi-FI" dirty="0" err="1" smtClean="0"/>
              <a:t>authority´s</a:t>
            </a:r>
            <a:r>
              <a:rPr lang="fi-FI" dirty="0" smtClean="0"/>
              <a:t> </a:t>
            </a:r>
            <a:r>
              <a:rPr lang="fi-FI" dirty="0" err="1" smtClean="0"/>
              <a:t>tool</a:t>
            </a:r>
            <a:r>
              <a:rPr lang="fi-FI" dirty="0" smtClean="0"/>
              <a:t> box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167D2-7409-4971-8FB5-90C3AC05D5F7}" type="datetime1">
              <a:rPr lang="fi-FI" smtClean="0"/>
              <a:t>15.6.2015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19</a:t>
            </a:fld>
            <a:endParaRPr lang="fi-FI"/>
          </a:p>
        </p:txBody>
      </p:sp>
      <p:sp>
        <p:nvSpPr>
          <p:cNvPr id="8" name="Suorakulmio 7"/>
          <p:cNvSpPr/>
          <p:nvPr/>
        </p:nvSpPr>
        <p:spPr>
          <a:xfrm>
            <a:off x="270099" y="1268760"/>
            <a:ext cx="90542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i-FI" dirty="0" smtClean="0"/>
          </a:p>
          <a:p>
            <a:r>
              <a:rPr lang="fi-FI" dirty="0" err="1"/>
              <a:t>Strategic-political</a:t>
            </a:r>
            <a:r>
              <a:rPr lang="fi-FI" dirty="0"/>
              <a:t> </a:t>
            </a:r>
            <a:r>
              <a:rPr lang="fi-FI" dirty="0" err="1"/>
              <a:t>risk</a:t>
            </a:r>
            <a:r>
              <a:rPr lang="fi-FI" dirty="0"/>
              <a:t> management </a:t>
            </a:r>
            <a:r>
              <a:rPr lang="fi-FI" dirty="0" err="1"/>
              <a:t>activities</a:t>
            </a:r>
            <a:endParaRPr lang="fi-FI" dirty="0"/>
          </a:p>
          <a:p>
            <a:pPr marL="285750" indent="-285750">
              <a:buFontTx/>
              <a:buChar char="-"/>
            </a:pPr>
            <a:r>
              <a:rPr lang="fi-FI" dirty="0" err="1" smtClean="0"/>
              <a:t>Preventive</a:t>
            </a:r>
            <a:r>
              <a:rPr lang="fi-FI" dirty="0" smtClean="0"/>
              <a:t> </a:t>
            </a:r>
            <a:r>
              <a:rPr lang="fi-FI" dirty="0" err="1" smtClean="0"/>
              <a:t>actions</a:t>
            </a:r>
            <a:r>
              <a:rPr lang="fi-FI" dirty="0" smtClean="0"/>
              <a:t> in IMO, EU, </a:t>
            </a:r>
            <a:r>
              <a:rPr lang="fi-FI" dirty="0" err="1" smtClean="0"/>
              <a:t>Helcom</a:t>
            </a:r>
            <a:r>
              <a:rPr lang="fi-FI" dirty="0" smtClean="0"/>
              <a:t>, </a:t>
            </a:r>
            <a:r>
              <a:rPr lang="fi-FI" dirty="0" err="1" smtClean="0"/>
              <a:t>Baltic</a:t>
            </a:r>
            <a:r>
              <a:rPr lang="fi-FI" dirty="0" smtClean="0"/>
              <a:t> </a:t>
            </a:r>
            <a:r>
              <a:rPr lang="fi-FI" dirty="0" err="1" smtClean="0"/>
              <a:t>Sea</a:t>
            </a:r>
            <a:endParaRPr lang="fi-FI" dirty="0" smtClean="0"/>
          </a:p>
          <a:p>
            <a:pPr marL="285750" indent="-285750">
              <a:buFontTx/>
              <a:buChar char="-"/>
            </a:pPr>
            <a:r>
              <a:rPr lang="fi-FI" dirty="0" err="1" smtClean="0"/>
              <a:t>Legislation</a:t>
            </a:r>
            <a:r>
              <a:rPr lang="fi-FI" dirty="0" smtClean="0"/>
              <a:t> </a:t>
            </a:r>
            <a:r>
              <a:rPr lang="fi-FI" dirty="0" err="1"/>
              <a:t>impact</a:t>
            </a:r>
            <a:r>
              <a:rPr lang="fi-FI" dirty="0"/>
              <a:t> </a:t>
            </a:r>
            <a:r>
              <a:rPr lang="fi-FI" dirty="0" err="1" smtClean="0"/>
              <a:t>assessments</a:t>
            </a:r>
            <a:r>
              <a:rPr lang="fi-FI" dirty="0"/>
              <a:t> </a:t>
            </a:r>
            <a:r>
              <a:rPr lang="fi-FI" dirty="0" smtClean="0"/>
              <a:t>(</a:t>
            </a:r>
            <a:r>
              <a:rPr lang="fi-FI" dirty="0" err="1" smtClean="0"/>
              <a:t>safety</a:t>
            </a:r>
            <a:r>
              <a:rPr lang="fi-FI" dirty="0" smtClean="0"/>
              <a:t> – </a:t>
            </a:r>
            <a:r>
              <a:rPr lang="fi-FI" dirty="0" err="1" smtClean="0"/>
              <a:t>enviroment</a:t>
            </a:r>
            <a:r>
              <a:rPr lang="fi-FI" dirty="0" smtClean="0"/>
              <a:t>)</a:t>
            </a:r>
            <a:endParaRPr lang="fi-FI" dirty="0"/>
          </a:p>
          <a:p>
            <a:endParaRPr lang="fi-FI" dirty="0"/>
          </a:p>
          <a:p>
            <a:r>
              <a:rPr lang="fi-FI" dirty="0" err="1" smtClean="0"/>
              <a:t>Operative</a:t>
            </a:r>
            <a:r>
              <a:rPr lang="fi-FI" dirty="0" smtClean="0"/>
              <a:t> </a:t>
            </a:r>
            <a:r>
              <a:rPr lang="fi-FI" dirty="0" err="1" smtClean="0"/>
              <a:t>risk</a:t>
            </a:r>
            <a:r>
              <a:rPr lang="fi-FI" dirty="0" smtClean="0"/>
              <a:t> management </a:t>
            </a:r>
            <a:r>
              <a:rPr lang="fi-FI" dirty="0" err="1"/>
              <a:t>activities</a:t>
            </a:r>
            <a:endParaRPr lang="fi-FI" dirty="0"/>
          </a:p>
          <a:p>
            <a:pPr marL="285750" indent="-285750">
              <a:buFontTx/>
              <a:buChar char="-"/>
            </a:pPr>
            <a:r>
              <a:rPr lang="fi-FI" dirty="0" err="1" smtClean="0"/>
              <a:t>Risk</a:t>
            </a:r>
            <a:r>
              <a:rPr lang="fi-FI" dirty="0" smtClean="0"/>
              <a:t> </a:t>
            </a:r>
            <a:r>
              <a:rPr lang="fi-FI" dirty="0" err="1" smtClean="0"/>
              <a:t>based</a:t>
            </a:r>
            <a:r>
              <a:rPr lang="fi-FI" dirty="0" smtClean="0"/>
              <a:t> </a:t>
            </a:r>
            <a:r>
              <a:rPr lang="fi-FI" dirty="0" err="1" smtClean="0"/>
              <a:t>oversight</a:t>
            </a:r>
            <a:r>
              <a:rPr lang="fi-FI" dirty="0"/>
              <a:t> (</a:t>
            </a:r>
            <a:r>
              <a:rPr lang="fi-FI" dirty="0" err="1"/>
              <a:t>Risk</a:t>
            </a:r>
            <a:r>
              <a:rPr lang="fi-FI" dirty="0"/>
              <a:t> </a:t>
            </a:r>
            <a:r>
              <a:rPr lang="fi-FI" dirty="0" err="1" smtClean="0"/>
              <a:t>profiles</a:t>
            </a:r>
            <a:r>
              <a:rPr lang="fi-FI" dirty="0" smtClean="0"/>
              <a:t>)</a:t>
            </a:r>
            <a:endParaRPr lang="fi-FI" dirty="0"/>
          </a:p>
          <a:p>
            <a:pPr marL="285750" indent="-285750">
              <a:buFontTx/>
              <a:buChar char="-"/>
            </a:pPr>
            <a:r>
              <a:rPr lang="fi-FI" dirty="0" err="1" smtClean="0"/>
              <a:t>Risk</a:t>
            </a:r>
            <a:r>
              <a:rPr lang="fi-FI" dirty="0" smtClean="0"/>
              <a:t> </a:t>
            </a:r>
            <a:r>
              <a:rPr lang="fi-FI" dirty="0" err="1" smtClean="0"/>
              <a:t>based</a:t>
            </a:r>
            <a:r>
              <a:rPr lang="fi-FI" dirty="0" smtClean="0"/>
              <a:t> </a:t>
            </a:r>
            <a:r>
              <a:rPr lang="fi-FI" dirty="0" err="1" smtClean="0"/>
              <a:t>regulations</a:t>
            </a:r>
            <a:endParaRPr lang="fi-FI" dirty="0"/>
          </a:p>
          <a:p>
            <a:pPr marL="285750" indent="-285750">
              <a:buFontTx/>
              <a:buChar char="-"/>
            </a:pPr>
            <a:r>
              <a:rPr lang="fi-FI" dirty="0" err="1" smtClean="0"/>
              <a:t>Awareness-raising</a:t>
            </a:r>
            <a:r>
              <a:rPr lang="fi-FI" dirty="0" smtClean="0"/>
              <a:t> </a:t>
            </a:r>
            <a:r>
              <a:rPr lang="fi-FI" dirty="0"/>
              <a:t>and </a:t>
            </a:r>
            <a:r>
              <a:rPr lang="fi-FI" dirty="0" err="1"/>
              <a:t>information-control</a:t>
            </a:r>
            <a:endParaRPr lang="fi-FI" dirty="0"/>
          </a:p>
          <a:p>
            <a:endParaRPr lang="fi-FI" dirty="0"/>
          </a:p>
          <a:p>
            <a:endParaRPr lang="fi-FI" dirty="0" smtClean="0">
              <a:sym typeface="Wingdings" pitchFamily="2" charset="2"/>
            </a:endParaRPr>
          </a:p>
          <a:p>
            <a:r>
              <a:rPr lang="en-US" dirty="0"/>
              <a:t>Risk assessments and analyzes are not an end in itself, but measures to improve transport safety.</a:t>
            </a:r>
          </a:p>
          <a:p>
            <a:endParaRPr lang="fi-FI" dirty="0"/>
          </a:p>
          <a:p>
            <a:endParaRPr lang="fi-FI" dirty="0"/>
          </a:p>
          <a:p>
            <a:pPr marL="285750" indent="-285750">
              <a:buFontTx/>
              <a:buChar char="-"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7756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Agenda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C5792-882C-4950-9A2D-BEBF75964C11}" type="datetime1">
              <a:rPr lang="fi-FI" noProof="0" smtClean="0"/>
              <a:t>15.6.2015</a:t>
            </a:fld>
            <a:endParaRPr lang="fi-FI" noProof="0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 smtClean="0"/>
              <a:t>Ville Autero</a:t>
            </a:r>
            <a:endParaRPr lang="fi-FI" noProof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18AD9-C8E2-43C9-AEC1-732BD6475DB2}" type="slidenum">
              <a:rPr lang="fi-FI" noProof="0" smtClean="0"/>
              <a:pPr/>
              <a:t>2</a:t>
            </a:fld>
            <a:endParaRPr lang="fi-FI" noProof="0"/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13"/>
          </p:nvPr>
        </p:nvSpPr>
        <p:spPr>
          <a:xfrm>
            <a:off x="432000" y="1196753"/>
            <a:ext cx="8999538" cy="5047146"/>
          </a:xfrm>
        </p:spPr>
        <p:txBody>
          <a:bodyPr>
            <a:normAutofit lnSpcReduction="10000"/>
          </a:bodyPr>
          <a:lstStyle/>
          <a:p>
            <a:r>
              <a:rPr lang="fi-FI" dirty="0" err="1" smtClean="0"/>
              <a:t>Warm</a:t>
            </a:r>
            <a:r>
              <a:rPr lang="fi-FI" dirty="0" smtClean="0"/>
              <a:t> </a:t>
            </a:r>
            <a:r>
              <a:rPr lang="fi-FI" dirty="0" err="1" smtClean="0"/>
              <a:t>up</a:t>
            </a:r>
            <a:r>
              <a:rPr lang="fi-FI" dirty="0" smtClean="0"/>
              <a:t> and </a:t>
            </a:r>
            <a:r>
              <a:rPr lang="fi-FI" dirty="0" err="1" smtClean="0"/>
              <a:t>theory</a:t>
            </a:r>
            <a:endParaRPr lang="fi-FI" dirty="0" smtClean="0"/>
          </a:p>
          <a:p>
            <a:pPr lvl="1"/>
            <a:r>
              <a:rPr lang="fi-FI" dirty="0" err="1" smtClean="0"/>
              <a:t>Finnish</a:t>
            </a:r>
            <a:r>
              <a:rPr lang="fi-FI" dirty="0" smtClean="0"/>
              <a:t> Transport </a:t>
            </a:r>
            <a:r>
              <a:rPr lang="fi-FI" dirty="0" err="1" smtClean="0"/>
              <a:t>Safety</a:t>
            </a:r>
            <a:r>
              <a:rPr lang="fi-FI" dirty="0" smtClean="0"/>
              <a:t> </a:t>
            </a:r>
            <a:r>
              <a:rPr lang="fi-FI" dirty="0" err="1" smtClean="0"/>
              <a:t>Agency</a:t>
            </a:r>
            <a:r>
              <a:rPr lang="fi-FI" dirty="0" smtClean="0"/>
              <a:t> (Trafi)</a:t>
            </a:r>
          </a:p>
          <a:p>
            <a:pPr lvl="1"/>
            <a:r>
              <a:rPr lang="fi-FI" dirty="0" err="1" smtClean="0"/>
              <a:t>Safety</a:t>
            </a:r>
            <a:r>
              <a:rPr lang="fi-FI" dirty="0" smtClean="0"/>
              <a:t> Management </a:t>
            </a:r>
            <a:r>
              <a:rPr lang="fi-FI" dirty="0" err="1"/>
              <a:t>p</a:t>
            </a:r>
            <a:r>
              <a:rPr lang="fi-FI" dirty="0" err="1" smtClean="0"/>
              <a:t>erspectives</a:t>
            </a:r>
            <a:endParaRPr lang="fi-FI" dirty="0" smtClean="0"/>
          </a:p>
          <a:p>
            <a:pPr lvl="1"/>
            <a:r>
              <a:rPr lang="fi-FI" dirty="0" err="1" smtClean="0"/>
              <a:t>Resilience</a:t>
            </a:r>
            <a:endParaRPr lang="fi-FI" dirty="0" smtClean="0"/>
          </a:p>
          <a:p>
            <a:pPr lvl="1"/>
            <a:r>
              <a:rPr lang="fi-FI" dirty="0" err="1" smtClean="0"/>
              <a:t>Network</a:t>
            </a:r>
            <a:endParaRPr lang="fi-FI" dirty="0" smtClean="0"/>
          </a:p>
          <a:p>
            <a:r>
              <a:rPr lang="en-US" dirty="0" smtClean="0"/>
              <a:t>Development of </a:t>
            </a:r>
            <a:r>
              <a:rPr lang="en-US" dirty="0"/>
              <a:t>risk and performance based activities</a:t>
            </a:r>
          </a:p>
          <a:p>
            <a:pPr lvl="1"/>
            <a:r>
              <a:rPr lang="en-US" dirty="0"/>
              <a:t>Risk Guided Decision Making</a:t>
            </a:r>
          </a:p>
          <a:p>
            <a:pPr lvl="1"/>
            <a:r>
              <a:rPr lang="en-US" dirty="0" smtClean="0"/>
              <a:t>Performance Based Method</a:t>
            </a:r>
          </a:p>
          <a:p>
            <a:r>
              <a:rPr lang="en-US" dirty="0" smtClean="0"/>
              <a:t>Transport System Benchmark</a:t>
            </a:r>
          </a:p>
          <a:p>
            <a:pPr lvl="1"/>
            <a:r>
              <a:rPr lang="en-US" dirty="0" smtClean="0"/>
              <a:t>Global Aviation Safety Governance</a:t>
            </a:r>
          </a:p>
          <a:p>
            <a:pPr lvl="1"/>
            <a:r>
              <a:rPr lang="en-US" dirty="0" smtClean="0"/>
              <a:t>EU Railway Safety Governance</a:t>
            </a:r>
          </a:p>
          <a:p>
            <a:pPr lvl="1"/>
            <a:r>
              <a:rPr lang="en-US" dirty="0"/>
              <a:t>Road Safety Governance in </a:t>
            </a:r>
            <a:r>
              <a:rPr lang="en-US" dirty="0" smtClean="0"/>
              <a:t>Finland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1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7268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32795" y="476672"/>
            <a:ext cx="7560000" cy="863992"/>
          </a:xfrm>
        </p:spPr>
        <p:txBody>
          <a:bodyPr>
            <a:noAutofit/>
          </a:bodyPr>
          <a:lstStyle/>
          <a:p>
            <a:r>
              <a:rPr lang="en-GB" dirty="0" smtClean="0">
                <a:latin typeface="+mn-lt"/>
              </a:rPr>
              <a:t>Risk and performance based working methods in Trafi</a:t>
            </a:r>
            <a:r>
              <a:rPr lang="en-GB" dirty="0">
                <a:latin typeface="+mn-lt"/>
              </a:rPr>
              <a:t/>
            </a:r>
            <a:br>
              <a:rPr lang="en-GB" dirty="0">
                <a:latin typeface="+mn-lt"/>
              </a:rPr>
            </a:br>
            <a:endParaRPr lang="en-GB" dirty="0">
              <a:latin typeface="+mn-lt"/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18AD9-C8E2-43C9-AEC1-732BD6475DB2}" type="slidenum">
              <a:rPr lang="fi-FI" smtClean="0">
                <a:solidFill>
                  <a:srgbClr val="000000"/>
                </a:solidFill>
              </a:rPr>
              <a:pPr/>
              <a:t>20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11" name="Vuokaaviosymboli: Käsinsyöttö 10"/>
          <p:cNvSpPr/>
          <p:nvPr/>
        </p:nvSpPr>
        <p:spPr>
          <a:xfrm flipV="1">
            <a:off x="429084" y="2758864"/>
            <a:ext cx="7488832" cy="1224136"/>
          </a:xfrm>
          <a:prstGeom prst="flowChartManualInpu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Vuokaaviosymboli: Käsinsyöttö 11"/>
          <p:cNvSpPr/>
          <p:nvPr/>
        </p:nvSpPr>
        <p:spPr>
          <a:xfrm flipH="1">
            <a:off x="429084" y="3983000"/>
            <a:ext cx="7488832" cy="1296144"/>
          </a:xfrm>
          <a:prstGeom prst="flowChartManualInpu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4" name="Tekstikehys 8"/>
          <p:cNvSpPr txBox="1"/>
          <p:nvPr/>
        </p:nvSpPr>
        <p:spPr>
          <a:xfrm>
            <a:off x="447146" y="155679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We have launched two parallel programmes aiming at Risk Based </a:t>
            </a:r>
            <a:r>
              <a:rPr lang="en-GB" sz="2400" dirty="0" smtClean="0">
                <a:solidFill>
                  <a:srgbClr val="000000"/>
                </a:solidFill>
              </a:rPr>
              <a:t>Approach </a:t>
            </a:r>
            <a:endParaRPr lang="en-GB" sz="2400" dirty="0">
              <a:solidFill>
                <a:srgbClr val="000000"/>
              </a:solidFill>
            </a:endParaRPr>
          </a:p>
        </p:txBody>
      </p:sp>
      <p:sp>
        <p:nvSpPr>
          <p:cNvPr id="15" name="Suorakulmio 14"/>
          <p:cNvSpPr/>
          <p:nvPr/>
        </p:nvSpPr>
        <p:spPr>
          <a:xfrm>
            <a:off x="609104" y="3142528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Risk based </a:t>
            </a:r>
            <a:r>
              <a:rPr lang="en-US" sz="2400" dirty="0" err="1" smtClean="0">
                <a:solidFill>
                  <a:schemeClr val="bg2">
                    <a:lumMod val="50000"/>
                  </a:schemeClr>
                </a:solidFill>
              </a:rPr>
              <a:t>programme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Suorakulmio 15"/>
          <p:cNvSpPr/>
          <p:nvPr/>
        </p:nvSpPr>
        <p:spPr>
          <a:xfrm>
            <a:off x="447146" y="4488480"/>
            <a:ext cx="7470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/>
              <a:t>Organisation </a:t>
            </a:r>
            <a:r>
              <a:rPr lang="en-GB" sz="2400" dirty="0"/>
              <a:t>Profile  </a:t>
            </a:r>
          </a:p>
        </p:txBody>
      </p:sp>
      <p:sp>
        <p:nvSpPr>
          <p:cNvPr id="21" name="Nuoli ylös ja alas 20"/>
          <p:cNvSpPr/>
          <p:nvPr/>
        </p:nvSpPr>
        <p:spPr>
          <a:xfrm>
            <a:off x="6385078" y="3470052"/>
            <a:ext cx="792088" cy="1195740"/>
          </a:xfrm>
          <a:prstGeom prst="upDownArrow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sp>
        <p:nvSpPr>
          <p:cNvPr id="22" name="Nuoli oikealle 21"/>
          <p:cNvSpPr/>
          <p:nvPr/>
        </p:nvSpPr>
        <p:spPr>
          <a:xfrm>
            <a:off x="7341853" y="2002478"/>
            <a:ext cx="2433302" cy="4176464"/>
          </a:xfrm>
          <a:prstGeom prst="rightArrow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FFFF"/>
                </a:solidFill>
              </a:rPr>
              <a:t>Truly risk and performance based activities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A1CA0-2F50-401A-B87D-12FD29632E45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44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14115" y="1340768"/>
            <a:ext cx="9285117" cy="4894260"/>
          </a:xfrm>
        </p:spPr>
        <p:txBody>
          <a:bodyPr>
            <a:normAutofit lnSpcReduction="10000"/>
          </a:bodyPr>
          <a:lstStyle/>
          <a:p>
            <a:pPr marL="361769" lvl="1" indent="-360183"/>
            <a:r>
              <a:rPr lang="en-GB" sz="2399" dirty="0" smtClean="0"/>
              <a:t>Focuses on assessing the performance of an undertaking by evaluating </a:t>
            </a:r>
            <a:r>
              <a:rPr lang="en-GB" sz="2399" b="1" dirty="0" smtClean="0"/>
              <a:t>how well organizations management system is working</a:t>
            </a:r>
          </a:p>
          <a:p>
            <a:pPr marL="361769" lvl="1" indent="-360183"/>
            <a:r>
              <a:rPr lang="en-GB" sz="2399" dirty="0" smtClean="0"/>
              <a:t>Does not assess immediate threats in operative action</a:t>
            </a:r>
          </a:p>
          <a:p>
            <a:pPr marL="361769" lvl="1" indent="-360183"/>
            <a:r>
              <a:rPr lang="en-GB" sz="2399" dirty="0" smtClean="0"/>
              <a:t>Performance is a by definition a potential to operate safely and compliant now and in the future =&gt; this potential is assessed in the profile.</a:t>
            </a:r>
          </a:p>
          <a:p>
            <a:pPr marL="361769" lvl="1" indent="-360183"/>
            <a:r>
              <a:rPr lang="en-GB" sz="2399" dirty="0" smtClean="0"/>
              <a:t>Risks are assessed only indirectly</a:t>
            </a:r>
          </a:p>
          <a:p>
            <a:pPr marL="901769" lvl="3" indent="-360183"/>
            <a:r>
              <a:rPr lang="en-GB" sz="2199" dirty="0" smtClean="0"/>
              <a:t>In poor performance the probability of threats becoming a reality increases and </a:t>
            </a:r>
            <a:endParaRPr lang="en-GB" sz="2399" dirty="0" smtClean="0"/>
          </a:p>
          <a:p>
            <a:pPr marL="901769" lvl="3" indent="-360183"/>
            <a:r>
              <a:rPr lang="en-GB" sz="2199" dirty="0" smtClean="0"/>
              <a:t>Poor performance can indicate risk in management areas and therefore also in operation</a:t>
            </a:r>
          </a:p>
        </p:txBody>
      </p:sp>
      <p:sp>
        <p:nvSpPr>
          <p:cNvPr id="6" name="Otsikk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Organisation profile</a:t>
            </a:r>
            <a:endParaRPr lang="en-GB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26D4-F974-4A66-999C-BF46C9AA157C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21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1088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32000" y="332656"/>
            <a:ext cx="7560000" cy="863992"/>
          </a:xfrm>
        </p:spPr>
        <p:txBody>
          <a:bodyPr>
            <a:normAutofit/>
          </a:bodyPr>
          <a:lstStyle/>
          <a:p>
            <a:r>
              <a:rPr lang="en-GB" dirty="0"/>
              <a:t>Organisation Profile  </a:t>
            </a:r>
            <a:br>
              <a:rPr lang="en-GB" dirty="0"/>
            </a:br>
            <a:r>
              <a:rPr lang="en-GB" dirty="0" smtClean="0"/>
              <a:t>- Assessing performance</a:t>
            </a:r>
            <a:endParaRPr lang="en-GB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31999" y="1196752"/>
            <a:ext cx="7975003" cy="5252497"/>
          </a:xfrm>
        </p:spPr>
        <p:txBody>
          <a:bodyPr>
            <a:normAutofit lnSpcReduction="10000"/>
          </a:bodyPr>
          <a:lstStyle/>
          <a:p>
            <a:pPr marL="361769" lvl="1" indent="-360183"/>
            <a:r>
              <a:rPr lang="en-GB" sz="2200" dirty="0" smtClean="0"/>
              <a:t>Three descriptive assessment levels for each criteria</a:t>
            </a:r>
          </a:p>
          <a:p>
            <a:pPr marL="361769" lvl="1" indent="-360183"/>
            <a:endParaRPr lang="en-GB" sz="2200" dirty="0" smtClean="0"/>
          </a:p>
          <a:p>
            <a:pPr marL="361769" lvl="1" indent="-360183"/>
            <a:endParaRPr lang="en-GB" sz="2200" dirty="0" smtClean="0"/>
          </a:p>
          <a:p>
            <a:pPr marL="361769" lvl="1" indent="-360183"/>
            <a:endParaRPr lang="en-GB" sz="2200" dirty="0" smtClean="0"/>
          </a:p>
          <a:p>
            <a:pPr marL="361769" lvl="1" indent="-360183"/>
            <a:endParaRPr lang="en-GB" sz="2200" dirty="0" smtClean="0"/>
          </a:p>
          <a:p>
            <a:pPr marL="361769" lvl="1" indent="-360183"/>
            <a:endParaRPr lang="en-GB" sz="2200" dirty="0" smtClean="0"/>
          </a:p>
          <a:p>
            <a:pPr marL="361769" lvl="1" indent="-360183"/>
            <a:endParaRPr lang="en-GB" sz="2200" dirty="0" smtClean="0"/>
          </a:p>
          <a:p>
            <a:pPr marL="361769" lvl="1" indent="-360183"/>
            <a:endParaRPr lang="en-GB" sz="2200" dirty="0" smtClean="0"/>
          </a:p>
          <a:p>
            <a:pPr marL="361769" lvl="1" indent="-360183"/>
            <a:endParaRPr lang="en-GB" sz="2200" dirty="0" smtClean="0"/>
          </a:p>
          <a:p>
            <a:pPr marL="361769" lvl="1" indent="-360183"/>
            <a:endParaRPr lang="en-GB" sz="2200" dirty="0" smtClean="0"/>
          </a:p>
          <a:p>
            <a:pPr marL="361769" lvl="1" indent="-360183"/>
            <a:r>
              <a:rPr lang="en-GB" sz="2200" dirty="0" smtClean="0"/>
              <a:t>Poor performance indicates a risk might be present</a:t>
            </a:r>
          </a:p>
          <a:p>
            <a:endParaRPr lang="en-GB" sz="2200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22</a:t>
            </a:fld>
            <a:endParaRPr lang="fi-FI" dirty="0">
              <a:solidFill>
                <a:srgbClr val="000000"/>
              </a:solidFill>
            </a:endParaRPr>
          </a:p>
        </p:txBody>
      </p:sp>
      <p:graphicFrame>
        <p:nvGraphicFramePr>
          <p:cNvPr id="8" name="Kaaviokuva 7"/>
          <p:cNvGraphicFramePr/>
          <p:nvPr>
            <p:extLst>
              <p:ext uri="{D42A27DB-BD31-4B8C-83A1-F6EECF244321}">
                <p14:modId xmlns:p14="http://schemas.microsoft.com/office/powerpoint/2010/main" val="1924804188"/>
              </p:ext>
            </p:extLst>
          </p:nvPr>
        </p:nvGraphicFramePr>
        <p:xfrm>
          <a:off x="486123" y="1628800"/>
          <a:ext cx="8566570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F33EE-0324-4BB5-B4C6-E954DC40D5C3}" type="datetime1">
              <a:rPr lang="fi-FI" smtClean="0"/>
              <a:t>15.6.2015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412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Organisation </a:t>
            </a:r>
            <a:r>
              <a:rPr lang="en-GB" dirty="0" smtClean="0"/>
              <a:t>profile tool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- example of SMS performance</a:t>
            </a:r>
            <a:endParaRPr lang="en-GB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73A52-F40F-4324-804C-244EEDFADC4A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23</a:t>
            </a:fld>
            <a:endParaRPr lang="fi-FI" dirty="0"/>
          </a:p>
        </p:txBody>
      </p:sp>
      <p:grpSp>
        <p:nvGrpSpPr>
          <p:cNvPr id="17" name="Ryhmä 16"/>
          <p:cNvGrpSpPr/>
          <p:nvPr/>
        </p:nvGrpSpPr>
        <p:grpSpPr>
          <a:xfrm>
            <a:off x="342107" y="1340769"/>
            <a:ext cx="8280919" cy="5211232"/>
            <a:chOff x="342108" y="879837"/>
            <a:chExt cx="7974082" cy="5672163"/>
          </a:xfrm>
        </p:grpSpPr>
        <p:pic>
          <p:nvPicPr>
            <p:cNvPr id="7" name="Kuva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108" y="879837"/>
              <a:ext cx="7974082" cy="5672163"/>
            </a:xfrm>
            <a:prstGeom prst="rect">
              <a:avLst/>
            </a:prstGeom>
          </p:spPr>
        </p:pic>
        <p:grpSp>
          <p:nvGrpSpPr>
            <p:cNvPr id="16" name="Ryhmä 15"/>
            <p:cNvGrpSpPr/>
            <p:nvPr/>
          </p:nvGrpSpPr>
          <p:grpSpPr>
            <a:xfrm>
              <a:off x="2214315" y="1242957"/>
              <a:ext cx="5616624" cy="3535198"/>
              <a:chOff x="2214315" y="1242957"/>
              <a:chExt cx="5616624" cy="3535198"/>
            </a:xfrm>
          </p:grpSpPr>
          <p:sp>
            <p:nvSpPr>
              <p:cNvPr id="9" name="Suorakulmio 8"/>
              <p:cNvSpPr/>
              <p:nvPr/>
            </p:nvSpPr>
            <p:spPr>
              <a:xfrm>
                <a:off x="2214315" y="1247854"/>
                <a:ext cx="4104456" cy="288032"/>
              </a:xfrm>
              <a:prstGeom prst="rect">
                <a:avLst/>
              </a:prstGeom>
              <a:solidFill>
                <a:srgbClr val="F6F9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sp>
            <p:nvSpPr>
              <p:cNvPr id="10" name="Tekstiruutu 9"/>
              <p:cNvSpPr txBox="1"/>
              <p:nvPr/>
            </p:nvSpPr>
            <p:spPr>
              <a:xfrm>
                <a:off x="2267784" y="1242957"/>
                <a:ext cx="3888432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9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2.7.1  Subcontracting process and methods</a:t>
                </a:r>
                <a:endParaRPr lang="en-GB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1" name="Tekstiruutu 10"/>
              <p:cNvSpPr txBox="1"/>
              <p:nvPr/>
            </p:nvSpPr>
            <p:spPr>
              <a:xfrm>
                <a:off x="2502347" y="3433326"/>
                <a:ext cx="5256584" cy="28370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600" b="1" dirty="0" smtClean="0"/>
                  <a:t>Methods for subcontracting are extensive and they are followed. Operators processes and procedures are part of the contracts</a:t>
                </a:r>
                <a:endParaRPr lang="en-GB" sz="600" b="1" dirty="0"/>
              </a:p>
            </p:txBody>
          </p:sp>
          <p:sp>
            <p:nvSpPr>
              <p:cNvPr id="12" name="Tekstiruutu 11"/>
              <p:cNvSpPr txBox="1"/>
              <p:nvPr/>
            </p:nvSpPr>
            <p:spPr>
              <a:xfrm>
                <a:off x="2502347" y="3669385"/>
                <a:ext cx="5328592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600" b="1" dirty="0" smtClean="0"/>
                  <a:t>Methods for subcontracting are quite good and they are followed most of the time. Operators processes and procedures are part of the contracts</a:t>
                </a:r>
                <a:endParaRPr lang="en-GB" sz="600" b="1" dirty="0"/>
              </a:p>
            </p:txBody>
          </p:sp>
          <p:sp>
            <p:nvSpPr>
              <p:cNvPr id="13" name="Tekstiruutu 12"/>
              <p:cNvSpPr txBox="1"/>
              <p:nvPr/>
            </p:nvSpPr>
            <p:spPr>
              <a:xfrm>
                <a:off x="2502347" y="4593489"/>
                <a:ext cx="5256584" cy="18466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600" b="1" dirty="0" smtClean="0"/>
                  <a:t>There aren’t any methods for subcontracting or they are inadequate</a:t>
                </a:r>
                <a:endParaRPr lang="en-GB" sz="600" b="1" dirty="0"/>
              </a:p>
            </p:txBody>
          </p:sp>
          <p:sp>
            <p:nvSpPr>
              <p:cNvPr id="14" name="Tekstiruutu 13"/>
              <p:cNvSpPr txBox="1"/>
              <p:nvPr/>
            </p:nvSpPr>
            <p:spPr>
              <a:xfrm>
                <a:off x="2502347" y="3981593"/>
                <a:ext cx="5328592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600" b="1" dirty="0" smtClean="0"/>
                  <a:t>Methods for subcontracting are quite good and they are followed most of the time. Operators processes and procedures are part of the contracts</a:t>
                </a:r>
                <a:endParaRPr lang="en-GB" sz="600" b="1" dirty="0"/>
              </a:p>
            </p:txBody>
          </p:sp>
          <p:sp>
            <p:nvSpPr>
              <p:cNvPr id="15" name="Tekstiruutu 14"/>
              <p:cNvSpPr txBox="1"/>
              <p:nvPr/>
            </p:nvSpPr>
            <p:spPr>
              <a:xfrm>
                <a:off x="2502347" y="4274929"/>
                <a:ext cx="5328592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600" b="1" dirty="0" smtClean="0"/>
                  <a:t>Methods for subcontracting are quite good and they are followed most of the time. Operators processes and procedures are part of the contracts</a:t>
                </a:r>
                <a:endParaRPr lang="en-GB" sz="6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436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66DC-3F44-410F-9641-7DE0C85E538B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24</a:t>
            </a:fld>
            <a:endParaRPr lang="fi-FI" dirty="0"/>
          </a:p>
        </p:txBody>
      </p:sp>
      <p:sp>
        <p:nvSpPr>
          <p:cNvPr id="11" name="Dian numeron paikkamerkki 5"/>
          <p:cNvSpPr txBox="1">
            <a:spLocks/>
          </p:cNvSpPr>
          <p:nvPr/>
        </p:nvSpPr>
        <p:spPr>
          <a:xfrm>
            <a:off x="8983067" y="6552000"/>
            <a:ext cx="323085" cy="2410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fi-FI"/>
            </a:defPPr>
            <a:lvl1pPr marL="0" algn="l" defTabSz="914400" rtl="0" eaLnBrk="1" latinLnBrk="0" hangingPunct="1">
              <a:lnSpc>
                <a:spcPts val="1200"/>
              </a:lnSpc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24</a:t>
            </a:fld>
            <a:endParaRPr lang="fi-FI">
              <a:solidFill>
                <a:srgbClr val="000000"/>
              </a:solidFill>
            </a:endParaRPr>
          </a:p>
        </p:txBody>
      </p:sp>
      <p:grpSp>
        <p:nvGrpSpPr>
          <p:cNvPr id="2" name="Ryhmä 1"/>
          <p:cNvGrpSpPr/>
          <p:nvPr/>
        </p:nvGrpSpPr>
        <p:grpSpPr>
          <a:xfrm>
            <a:off x="54075" y="878998"/>
            <a:ext cx="9668601" cy="5900118"/>
            <a:chOff x="126083" y="692696"/>
            <a:chExt cx="9668601" cy="5900118"/>
          </a:xfrm>
        </p:grpSpPr>
        <p:graphicFrame>
          <p:nvGraphicFramePr>
            <p:cNvPr id="10" name="Kaavio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171237968"/>
                </p:ext>
              </p:extLst>
            </p:nvPr>
          </p:nvGraphicFramePr>
          <p:xfrm>
            <a:off x="126083" y="692696"/>
            <a:ext cx="9351714" cy="590011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12" name="Suora yhdysviiva 11"/>
            <p:cNvCxnSpPr/>
            <p:nvPr/>
          </p:nvCxnSpPr>
          <p:spPr>
            <a:xfrm>
              <a:off x="883624" y="2735342"/>
              <a:ext cx="8911060" cy="0"/>
            </a:xfrm>
            <a:prstGeom prst="line">
              <a:avLst/>
            </a:prstGeom>
            <a:noFill/>
            <a:ln w="25400" cap="flat" cmpd="sng" algn="ctr">
              <a:solidFill>
                <a:srgbClr val="C0504D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4" name="Tekstiruutu 13"/>
            <p:cNvSpPr txBox="1"/>
            <p:nvPr/>
          </p:nvSpPr>
          <p:spPr>
            <a:xfrm>
              <a:off x="1134960" y="2194892"/>
              <a:ext cx="2913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smtClean="0"/>
                <a:t>Below </a:t>
              </a:r>
              <a:r>
                <a:rPr lang="en-GB" sz="1400" dirty="0" smtClean="0"/>
                <a:t>average performance level (more risks)</a:t>
              </a:r>
              <a:endParaRPr lang="en-GB" sz="1400" dirty="0"/>
            </a:p>
          </p:txBody>
        </p:sp>
        <p:sp>
          <p:nvSpPr>
            <p:cNvPr id="15" name="Tekstiruutu 14"/>
            <p:cNvSpPr txBox="1"/>
            <p:nvPr/>
          </p:nvSpPr>
          <p:spPr>
            <a:xfrm>
              <a:off x="1134961" y="2810650"/>
              <a:ext cx="2913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smtClean="0"/>
                <a:t>Above </a:t>
              </a:r>
              <a:r>
                <a:rPr lang="en-GB" sz="1400" dirty="0" smtClean="0"/>
                <a:t>average performance level (fewer risks)</a:t>
              </a:r>
              <a:endParaRPr lang="en-GB" sz="1400" dirty="0"/>
            </a:p>
          </p:txBody>
        </p:sp>
      </p:grpSp>
      <p:sp>
        <p:nvSpPr>
          <p:cNvPr id="3" name="Tekstiruutu 2"/>
          <p:cNvSpPr txBox="1"/>
          <p:nvPr/>
        </p:nvSpPr>
        <p:spPr>
          <a:xfrm>
            <a:off x="342107" y="93707"/>
            <a:ext cx="77316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Risk 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Index - based </a:t>
            </a:r>
            <a:r>
              <a:rPr lang="en-U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on performance level in </a:t>
            </a:r>
            <a:endParaRPr lang="en-U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organisation </a:t>
            </a:r>
            <a:r>
              <a:rPr lang="en-U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profiles </a:t>
            </a:r>
          </a:p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6795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923100" y="640081"/>
            <a:ext cx="7951456" cy="5275149"/>
          </a:xfrm>
          <a:custGeom>
            <a:avLst/>
            <a:gdLst>
              <a:gd name="connsiteX0" fmla="*/ 411480 w 7955280"/>
              <a:gd name="connsiteY0" fmla="*/ 1335024 h 5275149"/>
              <a:gd name="connsiteX1" fmla="*/ 420624 w 7955280"/>
              <a:gd name="connsiteY1" fmla="*/ 1078992 h 5275149"/>
              <a:gd name="connsiteX2" fmla="*/ 448056 w 7955280"/>
              <a:gd name="connsiteY2" fmla="*/ 960120 h 5275149"/>
              <a:gd name="connsiteX3" fmla="*/ 466344 w 7955280"/>
              <a:gd name="connsiteY3" fmla="*/ 932688 h 5275149"/>
              <a:gd name="connsiteX4" fmla="*/ 493776 w 7955280"/>
              <a:gd name="connsiteY4" fmla="*/ 841248 h 5275149"/>
              <a:gd name="connsiteX5" fmla="*/ 512064 w 7955280"/>
              <a:gd name="connsiteY5" fmla="*/ 804672 h 5275149"/>
              <a:gd name="connsiteX6" fmla="*/ 539496 w 7955280"/>
              <a:gd name="connsiteY6" fmla="*/ 704088 h 5275149"/>
              <a:gd name="connsiteX7" fmla="*/ 548640 w 7955280"/>
              <a:gd name="connsiteY7" fmla="*/ 676656 h 5275149"/>
              <a:gd name="connsiteX8" fmla="*/ 557784 w 7955280"/>
              <a:gd name="connsiteY8" fmla="*/ 612648 h 5275149"/>
              <a:gd name="connsiteX9" fmla="*/ 566928 w 7955280"/>
              <a:gd name="connsiteY9" fmla="*/ 576072 h 5275149"/>
              <a:gd name="connsiteX10" fmla="*/ 576072 w 7955280"/>
              <a:gd name="connsiteY10" fmla="*/ 512064 h 5275149"/>
              <a:gd name="connsiteX11" fmla="*/ 585216 w 7955280"/>
              <a:gd name="connsiteY11" fmla="*/ 466344 h 5275149"/>
              <a:gd name="connsiteX12" fmla="*/ 603504 w 7955280"/>
              <a:gd name="connsiteY12" fmla="*/ 320040 h 5275149"/>
              <a:gd name="connsiteX13" fmla="*/ 612648 w 7955280"/>
              <a:gd name="connsiteY13" fmla="*/ 283464 h 5275149"/>
              <a:gd name="connsiteX14" fmla="*/ 640080 w 7955280"/>
              <a:gd name="connsiteY14" fmla="*/ 201168 h 5275149"/>
              <a:gd name="connsiteX15" fmla="*/ 649224 w 7955280"/>
              <a:gd name="connsiteY15" fmla="*/ 173736 h 5275149"/>
              <a:gd name="connsiteX16" fmla="*/ 658368 w 7955280"/>
              <a:gd name="connsiteY16" fmla="*/ 137160 h 5275149"/>
              <a:gd name="connsiteX17" fmla="*/ 685800 w 7955280"/>
              <a:gd name="connsiteY17" fmla="*/ 109728 h 5275149"/>
              <a:gd name="connsiteX18" fmla="*/ 704088 w 7955280"/>
              <a:gd name="connsiteY18" fmla="*/ 82296 h 5275149"/>
              <a:gd name="connsiteX19" fmla="*/ 758952 w 7955280"/>
              <a:gd name="connsiteY19" fmla="*/ 54864 h 5275149"/>
              <a:gd name="connsiteX20" fmla="*/ 813816 w 7955280"/>
              <a:gd name="connsiteY20" fmla="*/ 18288 h 5275149"/>
              <a:gd name="connsiteX21" fmla="*/ 877824 w 7955280"/>
              <a:gd name="connsiteY21" fmla="*/ 0 h 5275149"/>
              <a:gd name="connsiteX22" fmla="*/ 1216152 w 7955280"/>
              <a:gd name="connsiteY22" fmla="*/ 9144 h 5275149"/>
              <a:gd name="connsiteX23" fmla="*/ 1371600 w 7955280"/>
              <a:gd name="connsiteY23" fmla="*/ 18288 h 5275149"/>
              <a:gd name="connsiteX24" fmla="*/ 1563624 w 7955280"/>
              <a:gd name="connsiteY24" fmla="*/ 27432 h 5275149"/>
              <a:gd name="connsiteX25" fmla="*/ 1719072 w 7955280"/>
              <a:gd name="connsiteY25" fmla="*/ 36576 h 5275149"/>
              <a:gd name="connsiteX26" fmla="*/ 1901952 w 7955280"/>
              <a:gd name="connsiteY26" fmla="*/ 45720 h 5275149"/>
              <a:gd name="connsiteX27" fmla="*/ 2176272 w 7955280"/>
              <a:gd name="connsiteY27" fmla="*/ 64008 h 5275149"/>
              <a:gd name="connsiteX28" fmla="*/ 2331720 w 7955280"/>
              <a:gd name="connsiteY28" fmla="*/ 73152 h 5275149"/>
              <a:gd name="connsiteX29" fmla="*/ 3282696 w 7955280"/>
              <a:gd name="connsiteY29" fmla="*/ 64008 h 5275149"/>
              <a:gd name="connsiteX30" fmla="*/ 3346704 w 7955280"/>
              <a:gd name="connsiteY30" fmla="*/ 54864 h 5275149"/>
              <a:gd name="connsiteX31" fmla="*/ 3429000 w 7955280"/>
              <a:gd name="connsiteY31" fmla="*/ 45720 h 5275149"/>
              <a:gd name="connsiteX32" fmla="*/ 3483864 w 7955280"/>
              <a:gd name="connsiteY32" fmla="*/ 36576 h 5275149"/>
              <a:gd name="connsiteX33" fmla="*/ 3547872 w 7955280"/>
              <a:gd name="connsiteY33" fmla="*/ 27432 h 5275149"/>
              <a:gd name="connsiteX34" fmla="*/ 4882896 w 7955280"/>
              <a:gd name="connsiteY34" fmla="*/ 36576 h 5275149"/>
              <a:gd name="connsiteX35" fmla="*/ 6227064 w 7955280"/>
              <a:gd name="connsiteY35" fmla="*/ 18288 h 5275149"/>
              <a:gd name="connsiteX36" fmla="*/ 6793992 w 7955280"/>
              <a:gd name="connsiteY36" fmla="*/ 36576 h 5275149"/>
              <a:gd name="connsiteX37" fmla="*/ 6830568 w 7955280"/>
              <a:gd name="connsiteY37" fmla="*/ 45720 h 5275149"/>
              <a:gd name="connsiteX38" fmla="*/ 6876288 w 7955280"/>
              <a:gd name="connsiteY38" fmla="*/ 54864 h 5275149"/>
              <a:gd name="connsiteX39" fmla="*/ 6931152 w 7955280"/>
              <a:gd name="connsiteY39" fmla="*/ 73152 h 5275149"/>
              <a:gd name="connsiteX40" fmla="*/ 6958584 w 7955280"/>
              <a:gd name="connsiteY40" fmla="*/ 82296 h 5275149"/>
              <a:gd name="connsiteX41" fmla="*/ 7022592 w 7955280"/>
              <a:gd name="connsiteY41" fmla="*/ 100584 h 5275149"/>
              <a:gd name="connsiteX42" fmla="*/ 7086600 w 7955280"/>
              <a:gd name="connsiteY42" fmla="*/ 137160 h 5275149"/>
              <a:gd name="connsiteX43" fmla="*/ 7232904 w 7955280"/>
              <a:gd name="connsiteY43" fmla="*/ 173736 h 5275149"/>
              <a:gd name="connsiteX44" fmla="*/ 7260336 w 7955280"/>
              <a:gd name="connsiteY44" fmla="*/ 192024 h 5275149"/>
              <a:gd name="connsiteX45" fmla="*/ 7315200 w 7955280"/>
              <a:gd name="connsiteY45" fmla="*/ 210312 h 5275149"/>
              <a:gd name="connsiteX46" fmla="*/ 7379208 w 7955280"/>
              <a:gd name="connsiteY46" fmla="*/ 246888 h 5275149"/>
              <a:gd name="connsiteX47" fmla="*/ 7406640 w 7955280"/>
              <a:gd name="connsiteY47" fmla="*/ 256032 h 5275149"/>
              <a:gd name="connsiteX48" fmla="*/ 7452360 w 7955280"/>
              <a:gd name="connsiteY48" fmla="*/ 283464 h 5275149"/>
              <a:gd name="connsiteX49" fmla="*/ 7479792 w 7955280"/>
              <a:gd name="connsiteY49" fmla="*/ 292608 h 5275149"/>
              <a:gd name="connsiteX50" fmla="*/ 7562088 w 7955280"/>
              <a:gd name="connsiteY50" fmla="*/ 365760 h 5275149"/>
              <a:gd name="connsiteX51" fmla="*/ 7589520 w 7955280"/>
              <a:gd name="connsiteY51" fmla="*/ 393192 h 5275149"/>
              <a:gd name="connsiteX52" fmla="*/ 7635240 w 7955280"/>
              <a:gd name="connsiteY52" fmla="*/ 438912 h 5275149"/>
              <a:gd name="connsiteX53" fmla="*/ 7662672 w 7955280"/>
              <a:gd name="connsiteY53" fmla="*/ 502920 h 5275149"/>
              <a:gd name="connsiteX54" fmla="*/ 7671816 w 7955280"/>
              <a:gd name="connsiteY54" fmla="*/ 530352 h 5275149"/>
              <a:gd name="connsiteX55" fmla="*/ 7690104 w 7955280"/>
              <a:gd name="connsiteY55" fmla="*/ 557784 h 5275149"/>
              <a:gd name="connsiteX56" fmla="*/ 7708392 w 7955280"/>
              <a:gd name="connsiteY56" fmla="*/ 612648 h 5275149"/>
              <a:gd name="connsiteX57" fmla="*/ 7717536 w 7955280"/>
              <a:gd name="connsiteY57" fmla="*/ 640080 h 5275149"/>
              <a:gd name="connsiteX58" fmla="*/ 7735824 w 7955280"/>
              <a:gd name="connsiteY58" fmla="*/ 667512 h 5275149"/>
              <a:gd name="connsiteX59" fmla="*/ 7772400 w 7955280"/>
              <a:gd name="connsiteY59" fmla="*/ 749808 h 5275149"/>
              <a:gd name="connsiteX60" fmla="*/ 7790688 w 7955280"/>
              <a:gd name="connsiteY60" fmla="*/ 841248 h 5275149"/>
              <a:gd name="connsiteX61" fmla="*/ 7799832 w 7955280"/>
              <a:gd name="connsiteY61" fmla="*/ 886968 h 5275149"/>
              <a:gd name="connsiteX62" fmla="*/ 7818120 w 7955280"/>
              <a:gd name="connsiteY62" fmla="*/ 941832 h 5275149"/>
              <a:gd name="connsiteX63" fmla="*/ 7854696 w 7955280"/>
              <a:gd name="connsiteY63" fmla="*/ 1024128 h 5275149"/>
              <a:gd name="connsiteX64" fmla="*/ 7863840 w 7955280"/>
              <a:gd name="connsiteY64" fmla="*/ 1051560 h 5275149"/>
              <a:gd name="connsiteX65" fmla="*/ 7882128 w 7955280"/>
              <a:gd name="connsiteY65" fmla="*/ 1078992 h 5275149"/>
              <a:gd name="connsiteX66" fmla="*/ 7909560 w 7955280"/>
              <a:gd name="connsiteY66" fmla="*/ 1179576 h 5275149"/>
              <a:gd name="connsiteX67" fmla="*/ 7927848 w 7955280"/>
              <a:gd name="connsiteY67" fmla="*/ 1207008 h 5275149"/>
              <a:gd name="connsiteX68" fmla="*/ 7946136 w 7955280"/>
              <a:gd name="connsiteY68" fmla="*/ 1280160 h 5275149"/>
              <a:gd name="connsiteX69" fmla="*/ 7955280 w 7955280"/>
              <a:gd name="connsiteY69" fmla="*/ 1307592 h 5275149"/>
              <a:gd name="connsiteX70" fmla="*/ 7946136 w 7955280"/>
              <a:gd name="connsiteY70" fmla="*/ 2185416 h 5275149"/>
              <a:gd name="connsiteX71" fmla="*/ 7927848 w 7955280"/>
              <a:gd name="connsiteY71" fmla="*/ 2267712 h 5275149"/>
              <a:gd name="connsiteX72" fmla="*/ 7918704 w 7955280"/>
              <a:gd name="connsiteY72" fmla="*/ 2340864 h 5275149"/>
              <a:gd name="connsiteX73" fmla="*/ 7909560 w 7955280"/>
              <a:gd name="connsiteY73" fmla="*/ 2368296 h 5275149"/>
              <a:gd name="connsiteX74" fmla="*/ 7891272 w 7955280"/>
              <a:gd name="connsiteY74" fmla="*/ 2478024 h 5275149"/>
              <a:gd name="connsiteX75" fmla="*/ 7882128 w 7955280"/>
              <a:gd name="connsiteY75" fmla="*/ 2542032 h 5275149"/>
              <a:gd name="connsiteX76" fmla="*/ 7863840 w 7955280"/>
              <a:gd name="connsiteY76" fmla="*/ 2615184 h 5275149"/>
              <a:gd name="connsiteX77" fmla="*/ 7854696 w 7955280"/>
              <a:gd name="connsiteY77" fmla="*/ 2660904 h 5275149"/>
              <a:gd name="connsiteX78" fmla="*/ 7827264 w 7955280"/>
              <a:gd name="connsiteY78" fmla="*/ 2734056 h 5275149"/>
              <a:gd name="connsiteX79" fmla="*/ 7808976 w 7955280"/>
              <a:gd name="connsiteY79" fmla="*/ 2798064 h 5275149"/>
              <a:gd name="connsiteX80" fmla="*/ 7790688 w 7955280"/>
              <a:gd name="connsiteY80" fmla="*/ 2825496 h 5275149"/>
              <a:gd name="connsiteX81" fmla="*/ 7781544 w 7955280"/>
              <a:gd name="connsiteY81" fmla="*/ 2862072 h 5275149"/>
              <a:gd name="connsiteX82" fmla="*/ 7754112 w 7955280"/>
              <a:gd name="connsiteY82" fmla="*/ 2926080 h 5275149"/>
              <a:gd name="connsiteX83" fmla="*/ 7744968 w 7955280"/>
              <a:gd name="connsiteY83" fmla="*/ 2971800 h 5275149"/>
              <a:gd name="connsiteX84" fmla="*/ 7726680 w 7955280"/>
              <a:gd name="connsiteY84" fmla="*/ 3035808 h 5275149"/>
              <a:gd name="connsiteX85" fmla="*/ 7708392 w 7955280"/>
              <a:gd name="connsiteY85" fmla="*/ 3072384 h 5275149"/>
              <a:gd name="connsiteX86" fmla="*/ 7690104 w 7955280"/>
              <a:gd name="connsiteY86" fmla="*/ 3154680 h 5275149"/>
              <a:gd name="connsiteX87" fmla="*/ 7671816 w 7955280"/>
              <a:gd name="connsiteY87" fmla="*/ 3209544 h 5275149"/>
              <a:gd name="connsiteX88" fmla="*/ 7662672 w 7955280"/>
              <a:gd name="connsiteY88" fmla="*/ 3236976 h 5275149"/>
              <a:gd name="connsiteX89" fmla="*/ 7644384 w 7955280"/>
              <a:gd name="connsiteY89" fmla="*/ 3319272 h 5275149"/>
              <a:gd name="connsiteX90" fmla="*/ 7635240 w 7955280"/>
              <a:gd name="connsiteY90" fmla="*/ 3401568 h 5275149"/>
              <a:gd name="connsiteX91" fmla="*/ 7626096 w 7955280"/>
              <a:gd name="connsiteY91" fmla="*/ 3447288 h 5275149"/>
              <a:gd name="connsiteX92" fmla="*/ 7607808 w 7955280"/>
              <a:gd name="connsiteY92" fmla="*/ 3547872 h 5275149"/>
              <a:gd name="connsiteX93" fmla="*/ 7598664 w 7955280"/>
              <a:gd name="connsiteY93" fmla="*/ 3575304 h 5275149"/>
              <a:gd name="connsiteX94" fmla="*/ 7589520 w 7955280"/>
              <a:gd name="connsiteY94" fmla="*/ 3611880 h 5275149"/>
              <a:gd name="connsiteX95" fmla="*/ 7571232 w 7955280"/>
              <a:gd name="connsiteY95" fmla="*/ 3666744 h 5275149"/>
              <a:gd name="connsiteX96" fmla="*/ 7562088 w 7955280"/>
              <a:gd name="connsiteY96" fmla="*/ 3703320 h 5275149"/>
              <a:gd name="connsiteX97" fmla="*/ 7534656 w 7955280"/>
              <a:gd name="connsiteY97" fmla="*/ 3776472 h 5275149"/>
              <a:gd name="connsiteX98" fmla="*/ 7516368 w 7955280"/>
              <a:gd name="connsiteY98" fmla="*/ 3986784 h 5275149"/>
              <a:gd name="connsiteX99" fmla="*/ 7498080 w 7955280"/>
              <a:gd name="connsiteY99" fmla="*/ 4059936 h 5275149"/>
              <a:gd name="connsiteX100" fmla="*/ 7479792 w 7955280"/>
              <a:gd name="connsiteY100" fmla="*/ 4105656 h 5275149"/>
              <a:gd name="connsiteX101" fmla="*/ 7470648 w 7955280"/>
              <a:gd name="connsiteY101" fmla="*/ 4133088 h 5275149"/>
              <a:gd name="connsiteX102" fmla="*/ 7443216 w 7955280"/>
              <a:gd name="connsiteY102" fmla="*/ 4160520 h 5275149"/>
              <a:gd name="connsiteX103" fmla="*/ 7406640 w 7955280"/>
              <a:gd name="connsiteY103" fmla="*/ 4224528 h 5275149"/>
              <a:gd name="connsiteX104" fmla="*/ 7379208 w 7955280"/>
              <a:gd name="connsiteY104" fmla="*/ 4242816 h 5275149"/>
              <a:gd name="connsiteX105" fmla="*/ 7315200 w 7955280"/>
              <a:gd name="connsiteY105" fmla="*/ 4325112 h 5275149"/>
              <a:gd name="connsiteX106" fmla="*/ 7296912 w 7955280"/>
              <a:gd name="connsiteY106" fmla="*/ 4352544 h 5275149"/>
              <a:gd name="connsiteX107" fmla="*/ 7260336 w 7955280"/>
              <a:gd name="connsiteY107" fmla="*/ 4379976 h 5275149"/>
              <a:gd name="connsiteX108" fmla="*/ 7223760 w 7955280"/>
              <a:gd name="connsiteY108" fmla="*/ 4434840 h 5275149"/>
              <a:gd name="connsiteX109" fmla="*/ 7205472 w 7955280"/>
              <a:gd name="connsiteY109" fmla="*/ 4462272 h 5275149"/>
              <a:gd name="connsiteX110" fmla="*/ 7178040 w 7955280"/>
              <a:gd name="connsiteY110" fmla="*/ 4498848 h 5275149"/>
              <a:gd name="connsiteX111" fmla="*/ 7141464 w 7955280"/>
              <a:gd name="connsiteY111" fmla="*/ 4553712 h 5275149"/>
              <a:gd name="connsiteX112" fmla="*/ 7114032 w 7955280"/>
              <a:gd name="connsiteY112" fmla="*/ 4581144 h 5275149"/>
              <a:gd name="connsiteX113" fmla="*/ 7077456 w 7955280"/>
              <a:gd name="connsiteY113" fmla="*/ 4636008 h 5275149"/>
              <a:gd name="connsiteX114" fmla="*/ 7059168 w 7955280"/>
              <a:gd name="connsiteY114" fmla="*/ 4663440 h 5275149"/>
              <a:gd name="connsiteX115" fmla="*/ 7040880 w 7955280"/>
              <a:gd name="connsiteY115" fmla="*/ 4690872 h 5275149"/>
              <a:gd name="connsiteX116" fmla="*/ 6986016 w 7955280"/>
              <a:gd name="connsiteY116" fmla="*/ 4745736 h 5275149"/>
              <a:gd name="connsiteX117" fmla="*/ 6940296 w 7955280"/>
              <a:gd name="connsiteY117" fmla="*/ 4800600 h 5275149"/>
              <a:gd name="connsiteX118" fmla="*/ 6903720 w 7955280"/>
              <a:gd name="connsiteY118" fmla="*/ 4837176 h 5275149"/>
              <a:gd name="connsiteX119" fmla="*/ 6885432 w 7955280"/>
              <a:gd name="connsiteY119" fmla="*/ 4864608 h 5275149"/>
              <a:gd name="connsiteX120" fmla="*/ 6830568 w 7955280"/>
              <a:gd name="connsiteY120" fmla="*/ 4892040 h 5275149"/>
              <a:gd name="connsiteX121" fmla="*/ 6803136 w 7955280"/>
              <a:gd name="connsiteY121" fmla="*/ 4919472 h 5275149"/>
              <a:gd name="connsiteX122" fmla="*/ 6775704 w 7955280"/>
              <a:gd name="connsiteY122" fmla="*/ 4928616 h 5275149"/>
              <a:gd name="connsiteX123" fmla="*/ 6711696 w 7955280"/>
              <a:gd name="connsiteY123" fmla="*/ 4946904 h 5275149"/>
              <a:gd name="connsiteX124" fmla="*/ 6684264 w 7955280"/>
              <a:gd name="connsiteY124" fmla="*/ 4965192 h 5275149"/>
              <a:gd name="connsiteX125" fmla="*/ 6601968 w 7955280"/>
              <a:gd name="connsiteY125" fmla="*/ 4983480 h 5275149"/>
              <a:gd name="connsiteX126" fmla="*/ 6574536 w 7955280"/>
              <a:gd name="connsiteY126" fmla="*/ 4992624 h 5275149"/>
              <a:gd name="connsiteX127" fmla="*/ 6464808 w 7955280"/>
              <a:gd name="connsiteY127" fmla="*/ 5010912 h 5275149"/>
              <a:gd name="connsiteX128" fmla="*/ 6409944 w 7955280"/>
              <a:gd name="connsiteY128" fmla="*/ 5020056 h 5275149"/>
              <a:gd name="connsiteX129" fmla="*/ 6373368 w 7955280"/>
              <a:gd name="connsiteY129" fmla="*/ 5029200 h 5275149"/>
              <a:gd name="connsiteX130" fmla="*/ 6345936 w 7955280"/>
              <a:gd name="connsiteY130" fmla="*/ 5047488 h 5275149"/>
              <a:gd name="connsiteX131" fmla="*/ 6291072 w 7955280"/>
              <a:gd name="connsiteY131" fmla="*/ 5056632 h 5275149"/>
              <a:gd name="connsiteX132" fmla="*/ 6254496 w 7955280"/>
              <a:gd name="connsiteY132" fmla="*/ 5065776 h 5275149"/>
              <a:gd name="connsiteX133" fmla="*/ 6172200 w 7955280"/>
              <a:gd name="connsiteY133" fmla="*/ 5084064 h 5275149"/>
              <a:gd name="connsiteX134" fmla="*/ 6144768 w 7955280"/>
              <a:gd name="connsiteY134" fmla="*/ 5093208 h 5275149"/>
              <a:gd name="connsiteX135" fmla="*/ 6007608 w 7955280"/>
              <a:gd name="connsiteY135" fmla="*/ 5111496 h 5275149"/>
              <a:gd name="connsiteX136" fmla="*/ 5605272 w 7955280"/>
              <a:gd name="connsiteY136" fmla="*/ 5120640 h 5275149"/>
              <a:gd name="connsiteX137" fmla="*/ 5513832 w 7955280"/>
              <a:gd name="connsiteY137" fmla="*/ 5129784 h 5275149"/>
              <a:gd name="connsiteX138" fmla="*/ 5468112 w 7955280"/>
              <a:gd name="connsiteY138" fmla="*/ 5138928 h 5275149"/>
              <a:gd name="connsiteX139" fmla="*/ 5321808 w 7955280"/>
              <a:gd name="connsiteY139" fmla="*/ 5157216 h 5275149"/>
              <a:gd name="connsiteX140" fmla="*/ 4855464 w 7955280"/>
              <a:gd name="connsiteY140" fmla="*/ 5166360 h 5275149"/>
              <a:gd name="connsiteX141" fmla="*/ 4773168 w 7955280"/>
              <a:gd name="connsiteY141" fmla="*/ 5175504 h 5275149"/>
              <a:gd name="connsiteX142" fmla="*/ 4700016 w 7955280"/>
              <a:gd name="connsiteY142" fmla="*/ 5193792 h 5275149"/>
              <a:gd name="connsiteX143" fmla="*/ 4636008 w 7955280"/>
              <a:gd name="connsiteY143" fmla="*/ 5202936 h 5275149"/>
              <a:gd name="connsiteX144" fmla="*/ 4526280 w 7955280"/>
              <a:gd name="connsiteY144" fmla="*/ 5230368 h 5275149"/>
              <a:gd name="connsiteX145" fmla="*/ 4498848 w 7955280"/>
              <a:gd name="connsiteY145" fmla="*/ 5239512 h 5275149"/>
              <a:gd name="connsiteX146" fmla="*/ 4434840 w 7955280"/>
              <a:gd name="connsiteY146" fmla="*/ 5248656 h 5275149"/>
              <a:gd name="connsiteX147" fmla="*/ 4005072 w 7955280"/>
              <a:gd name="connsiteY147" fmla="*/ 5248656 h 5275149"/>
              <a:gd name="connsiteX148" fmla="*/ 3931920 w 7955280"/>
              <a:gd name="connsiteY148" fmla="*/ 5239512 h 5275149"/>
              <a:gd name="connsiteX149" fmla="*/ 3803904 w 7955280"/>
              <a:gd name="connsiteY149" fmla="*/ 5230368 h 5275149"/>
              <a:gd name="connsiteX150" fmla="*/ 3575304 w 7955280"/>
              <a:gd name="connsiteY150" fmla="*/ 5212080 h 5275149"/>
              <a:gd name="connsiteX151" fmla="*/ 3319272 w 7955280"/>
              <a:gd name="connsiteY151" fmla="*/ 5202936 h 5275149"/>
              <a:gd name="connsiteX152" fmla="*/ 2569464 w 7955280"/>
              <a:gd name="connsiteY152" fmla="*/ 5184648 h 5275149"/>
              <a:gd name="connsiteX153" fmla="*/ 2267712 w 7955280"/>
              <a:gd name="connsiteY153" fmla="*/ 5166360 h 5275149"/>
              <a:gd name="connsiteX154" fmla="*/ 2167128 w 7955280"/>
              <a:gd name="connsiteY154" fmla="*/ 5148072 h 5275149"/>
              <a:gd name="connsiteX155" fmla="*/ 2103120 w 7955280"/>
              <a:gd name="connsiteY155" fmla="*/ 5129784 h 5275149"/>
              <a:gd name="connsiteX156" fmla="*/ 2066544 w 7955280"/>
              <a:gd name="connsiteY156" fmla="*/ 5120640 h 5275149"/>
              <a:gd name="connsiteX157" fmla="*/ 1828800 w 7955280"/>
              <a:gd name="connsiteY157" fmla="*/ 5111496 h 5275149"/>
              <a:gd name="connsiteX158" fmla="*/ 1719072 w 7955280"/>
              <a:gd name="connsiteY158" fmla="*/ 5093208 h 5275149"/>
              <a:gd name="connsiteX159" fmla="*/ 1682496 w 7955280"/>
              <a:gd name="connsiteY159" fmla="*/ 5084064 h 5275149"/>
              <a:gd name="connsiteX160" fmla="*/ 1618488 w 7955280"/>
              <a:gd name="connsiteY160" fmla="*/ 5065776 h 5275149"/>
              <a:gd name="connsiteX161" fmla="*/ 1435608 w 7955280"/>
              <a:gd name="connsiteY161" fmla="*/ 5038344 h 5275149"/>
              <a:gd name="connsiteX162" fmla="*/ 1353312 w 7955280"/>
              <a:gd name="connsiteY162" fmla="*/ 5010912 h 5275149"/>
              <a:gd name="connsiteX163" fmla="*/ 1325880 w 7955280"/>
              <a:gd name="connsiteY163" fmla="*/ 5001768 h 5275149"/>
              <a:gd name="connsiteX164" fmla="*/ 1298448 w 7955280"/>
              <a:gd name="connsiteY164" fmla="*/ 4992624 h 5275149"/>
              <a:gd name="connsiteX165" fmla="*/ 1243584 w 7955280"/>
              <a:gd name="connsiteY165" fmla="*/ 4983480 h 5275149"/>
              <a:gd name="connsiteX166" fmla="*/ 1179576 w 7955280"/>
              <a:gd name="connsiteY166" fmla="*/ 4956048 h 5275149"/>
              <a:gd name="connsiteX167" fmla="*/ 1124712 w 7955280"/>
              <a:gd name="connsiteY167" fmla="*/ 4937760 h 5275149"/>
              <a:gd name="connsiteX168" fmla="*/ 1051560 w 7955280"/>
              <a:gd name="connsiteY168" fmla="*/ 4919472 h 5275149"/>
              <a:gd name="connsiteX169" fmla="*/ 996696 w 7955280"/>
              <a:gd name="connsiteY169" fmla="*/ 4892040 h 5275149"/>
              <a:gd name="connsiteX170" fmla="*/ 923544 w 7955280"/>
              <a:gd name="connsiteY170" fmla="*/ 4873752 h 5275149"/>
              <a:gd name="connsiteX171" fmla="*/ 896112 w 7955280"/>
              <a:gd name="connsiteY171" fmla="*/ 4864608 h 5275149"/>
              <a:gd name="connsiteX172" fmla="*/ 859536 w 7955280"/>
              <a:gd name="connsiteY172" fmla="*/ 4837176 h 5275149"/>
              <a:gd name="connsiteX173" fmla="*/ 795528 w 7955280"/>
              <a:gd name="connsiteY173" fmla="*/ 4791456 h 5275149"/>
              <a:gd name="connsiteX174" fmla="*/ 777240 w 7955280"/>
              <a:gd name="connsiteY174" fmla="*/ 4764024 h 5275149"/>
              <a:gd name="connsiteX175" fmla="*/ 740664 w 7955280"/>
              <a:gd name="connsiteY175" fmla="*/ 4745736 h 5275149"/>
              <a:gd name="connsiteX176" fmla="*/ 685800 w 7955280"/>
              <a:gd name="connsiteY176" fmla="*/ 4709160 h 5275149"/>
              <a:gd name="connsiteX177" fmla="*/ 667512 w 7955280"/>
              <a:gd name="connsiteY177" fmla="*/ 4681728 h 5275149"/>
              <a:gd name="connsiteX178" fmla="*/ 612648 w 7955280"/>
              <a:gd name="connsiteY178" fmla="*/ 4645152 h 5275149"/>
              <a:gd name="connsiteX179" fmla="*/ 539496 w 7955280"/>
              <a:gd name="connsiteY179" fmla="*/ 4562856 h 5275149"/>
              <a:gd name="connsiteX180" fmla="*/ 502920 w 7955280"/>
              <a:gd name="connsiteY180" fmla="*/ 4526280 h 5275149"/>
              <a:gd name="connsiteX181" fmla="*/ 457200 w 7955280"/>
              <a:gd name="connsiteY181" fmla="*/ 4462272 h 5275149"/>
              <a:gd name="connsiteX182" fmla="*/ 438912 w 7955280"/>
              <a:gd name="connsiteY182" fmla="*/ 4425696 h 5275149"/>
              <a:gd name="connsiteX183" fmla="*/ 420624 w 7955280"/>
              <a:gd name="connsiteY183" fmla="*/ 4398264 h 5275149"/>
              <a:gd name="connsiteX184" fmla="*/ 402336 w 7955280"/>
              <a:gd name="connsiteY184" fmla="*/ 4343400 h 5275149"/>
              <a:gd name="connsiteX185" fmla="*/ 356616 w 7955280"/>
              <a:gd name="connsiteY185" fmla="*/ 4288536 h 5275149"/>
              <a:gd name="connsiteX186" fmla="*/ 338328 w 7955280"/>
              <a:gd name="connsiteY186" fmla="*/ 4224528 h 5275149"/>
              <a:gd name="connsiteX187" fmla="*/ 310896 w 7955280"/>
              <a:gd name="connsiteY187" fmla="*/ 4133088 h 5275149"/>
              <a:gd name="connsiteX188" fmla="*/ 301752 w 7955280"/>
              <a:gd name="connsiteY188" fmla="*/ 4105656 h 5275149"/>
              <a:gd name="connsiteX189" fmla="*/ 283464 w 7955280"/>
              <a:gd name="connsiteY189" fmla="*/ 4078224 h 5275149"/>
              <a:gd name="connsiteX190" fmla="*/ 265176 w 7955280"/>
              <a:gd name="connsiteY190" fmla="*/ 4005072 h 5275149"/>
              <a:gd name="connsiteX191" fmla="*/ 237744 w 7955280"/>
              <a:gd name="connsiteY191" fmla="*/ 3950208 h 5275149"/>
              <a:gd name="connsiteX192" fmla="*/ 201168 w 7955280"/>
              <a:gd name="connsiteY192" fmla="*/ 3822192 h 5275149"/>
              <a:gd name="connsiteX193" fmla="*/ 192024 w 7955280"/>
              <a:gd name="connsiteY193" fmla="*/ 3794760 h 5275149"/>
              <a:gd name="connsiteX194" fmla="*/ 164592 w 7955280"/>
              <a:gd name="connsiteY194" fmla="*/ 3739896 h 5275149"/>
              <a:gd name="connsiteX195" fmla="*/ 128016 w 7955280"/>
              <a:gd name="connsiteY195" fmla="*/ 3666744 h 5275149"/>
              <a:gd name="connsiteX196" fmla="*/ 109728 w 7955280"/>
              <a:gd name="connsiteY196" fmla="*/ 3611880 h 5275149"/>
              <a:gd name="connsiteX197" fmla="*/ 100584 w 7955280"/>
              <a:gd name="connsiteY197" fmla="*/ 3584448 h 5275149"/>
              <a:gd name="connsiteX198" fmla="*/ 91440 w 7955280"/>
              <a:gd name="connsiteY198" fmla="*/ 3529584 h 5275149"/>
              <a:gd name="connsiteX199" fmla="*/ 73152 w 7955280"/>
              <a:gd name="connsiteY199" fmla="*/ 3465576 h 5275149"/>
              <a:gd name="connsiteX200" fmla="*/ 54864 w 7955280"/>
              <a:gd name="connsiteY200" fmla="*/ 3410712 h 5275149"/>
              <a:gd name="connsiteX201" fmla="*/ 36576 w 7955280"/>
              <a:gd name="connsiteY201" fmla="*/ 3255264 h 5275149"/>
              <a:gd name="connsiteX202" fmla="*/ 27432 w 7955280"/>
              <a:gd name="connsiteY202" fmla="*/ 3026664 h 5275149"/>
              <a:gd name="connsiteX203" fmla="*/ 18288 w 7955280"/>
              <a:gd name="connsiteY203" fmla="*/ 2999232 h 5275149"/>
              <a:gd name="connsiteX204" fmla="*/ 0 w 7955280"/>
              <a:gd name="connsiteY204" fmla="*/ 2825496 h 5275149"/>
              <a:gd name="connsiteX205" fmla="*/ 9144 w 7955280"/>
              <a:gd name="connsiteY205" fmla="*/ 2340864 h 5275149"/>
              <a:gd name="connsiteX206" fmla="*/ 36576 w 7955280"/>
              <a:gd name="connsiteY206" fmla="*/ 2249424 h 5275149"/>
              <a:gd name="connsiteX207" fmla="*/ 45720 w 7955280"/>
              <a:gd name="connsiteY207" fmla="*/ 2221992 h 5275149"/>
              <a:gd name="connsiteX208" fmla="*/ 64008 w 7955280"/>
              <a:gd name="connsiteY208" fmla="*/ 2148840 h 5275149"/>
              <a:gd name="connsiteX209" fmla="*/ 82296 w 7955280"/>
              <a:gd name="connsiteY209" fmla="*/ 2121408 h 5275149"/>
              <a:gd name="connsiteX210" fmla="*/ 100584 w 7955280"/>
              <a:gd name="connsiteY210" fmla="*/ 2066544 h 5275149"/>
              <a:gd name="connsiteX211" fmla="*/ 118872 w 7955280"/>
              <a:gd name="connsiteY211" fmla="*/ 2029968 h 5275149"/>
              <a:gd name="connsiteX212" fmla="*/ 128016 w 7955280"/>
              <a:gd name="connsiteY212" fmla="*/ 2002536 h 5275149"/>
              <a:gd name="connsiteX213" fmla="*/ 146304 w 7955280"/>
              <a:gd name="connsiteY213" fmla="*/ 1975104 h 5275149"/>
              <a:gd name="connsiteX214" fmla="*/ 155448 w 7955280"/>
              <a:gd name="connsiteY214" fmla="*/ 1947672 h 5275149"/>
              <a:gd name="connsiteX215" fmla="*/ 192024 w 7955280"/>
              <a:gd name="connsiteY215" fmla="*/ 1892808 h 5275149"/>
              <a:gd name="connsiteX216" fmla="*/ 201168 w 7955280"/>
              <a:gd name="connsiteY216" fmla="*/ 1865376 h 5275149"/>
              <a:gd name="connsiteX217" fmla="*/ 228600 w 7955280"/>
              <a:gd name="connsiteY217" fmla="*/ 1837944 h 5275149"/>
              <a:gd name="connsiteX218" fmla="*/ 265176 w 7955280"/>
              <a:gd name="connsiteY218" fmla="*/ 1783080 h 5275149"/>
              <a:gd name="connsiteX219" fmla="*/ 301752 w 7955280"/>
              <a:gd name="connsiteY219" fmla="*/ 1728216 h 5275149"/>
              <a:gd name="connsiteX220" fmla="*/ 320040 w 7955280"/>
              <a:gd name="connsiteY220" fmla="*/ 1700784 h 5275149"/>
              <a:gd name="connsiteX221" fmla="*/ 347472 w 7955280"/>
              <a:gd name="connsiteY221" fmla="*/ 1673352 h 5275149"/>
              <a:gd name="connsiteX222" fmla="*/ 374904 w 7955280"/>
              <a:gd name="connsiteY222" fmla="*/ 1609344 h 5275149"/>
              <a:gd name="connsiteX223" fmla="*/ 393192 w 7955280"/>
              <a:gd name="connsiteY223" fmla="*/ 1554480 h 5275149"/>
              <a:gd name="connsiteX224" fmla="*/ 402336 w 7955280"/>
              <a:gd name="connsiteY224" fmla="*/ 1527048 h 5275149"/>
              <a:gd name="connsiteX225" fmla="*/ 411480 w 7955280"/>
              <a:gd name="connsiteY225" fmla="*/ 1499616 h 5275149"/>
              <a:gd name="connsiteX226" fmla="*/ 411480 w 7955280"/>
              <a:gd name="connsiteY226" fmla="*/ 1335024 h 527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</a:cxnLst>
            <a:rect l="l" t="t" r="r" b="b"/>
            <a:pathLst>
              <a:path w="7955280" h="5275149">
                <a:moveTo>
                  <a:pt x="411480" y="1335024"/>
                </a:moveTo>
                <a:cubicBezTo>
                  <a:pt x="414528" y="1249680"/>
                  <a:pt x="415752" y="1164251"/>
                  <a:pt x="420624" y="1078992"/>
                </a:cubicBezTo>
                <a:cubicBezTo>
                  <a:pt x="422073" y="1053632"/>
                  <a:pt x="432273" y="983794"/>
                  <a:pt x="448056" y="960120"/>
                </a:cubicBezTo>
                <a:lnTo>
                  <a:pt x="466344" y="932688"/>
                </a:lnTo>
                <a:cubicBezTo>
                  <a:pt x="472907" y="906437"/>
                  <a:pt x="482645" y="863510"/>
                  <a:pt x="493776" y="841248"/>
                </a:cubicBezTo>
                <a:cubicBezTo>
                  <a:pt x="499872" y="829056"/>
                  <a:pt x="506694" y="817201"/>
                  <a:pt x="512064" y="804672"/>
                </a:cubicBezTo>
                <a:cubicBezTo>
                  <a:pt x="523928" y="776988"/>
                  <a:pt x="532503" y="725068"/>
                  <a:pt x="539496" y="704088"/>
                </a:cubicBezTo>
                <a:lnTo>
                  <a:pt x="548640" y="676656"/>
                </a:lnTo>
                <a:cubicBezTo>
                  <a:pt x="551688" y="655320"/>
                  <a:pt x="553929" y="633853"/>
                  <a:pt x="557784" y="612648"/>
                </a:cubicBezTo>
                <a:cubicBezTo>
                  <a:pt x="560032" y="600283"/>
                  <a:pt x="564680" y="588437"/>
                  <a:pt x="566928" y="576072"/>
                </a:cubicBezTo>
                <a:cubicBezTo>
                  <a:pt x="570783" y="554867"/>
                  <a:pt x="572529" y="533323"/>
                  <a:pt x="576072" y="512064"/>
                </a:cubicBezTo>
                <a:cubicBezTo>
                  <a:pt x="578627" y="496734"/>
                  <a:pt x="583018" y="481730"/>
                  <a:pt x="585216" y="466344"/>
                </a:cubicBezTo>
                <a:cubicBezTo>
                  <a:pt x="595397" y="395079"/>
                  <a:pt x="591506" y="386031"/>
                  <a:pt x="603504" y="320040"/>
                </a:cubicBezTo>
                <a:cubicBezTo>
                  <a:pt x="605752" y="307675"/>
                  <a:pt x="609037" y="295501"/>
                  <a:pt x="612648" y="283464"/>
                </a:cubicBezTo>
                <a:cubicBezTo>
                  <a:pt x="620957" y="255768"/>
                  <a:pt x="630936" y="228600"/>
                  <a:pt x="640080" y="201168"/>
                </a:cubicBezTo>
                <a:cubicBezTo>
                  <a:pt x="643128" y="192024"/>
                  <a:pt x="646886" y="183087"/>
                  <a:pt x="649224" y="173736"/>
                </a:cubicBezTo>
                <a:cubicBezTo>
                  <a:pt x="652272" y="161544"/>
                  <a:pt x="652133" y="148071"/>
                  <a:pt x="658368" y="137160"/>
                </a:cubicBezTo>
                <a:cubicBezTo>
                  <a:pt x="664784" y="125932"/>
                  <a:pt x="677521" y="119662"/>
                  <a:pt x="685800" y="109728"/>
                </a:cubicBezTo>
                <a:cubicBezTo>
                  <a:pt x="692835" y="101285"/>
                  <a:pt x="696317" y="90067"/>
                  <a:pt x="704088" y="82296"/>
                </a:cubicBezTo>
                <a:cubicBezTo>
                  <a:pt x="734533" y="51851"/>
                  <a:pt x="725485" y="73457"/>
                  <a:pt x="758952" y="54864"/>
                </a:cubicBezTo>
                <a:cubicBezTo>
                  <a:pt x="778165" y="44190"/>
                  <a:pt x="792493" y="23619"/>
                  <a:pt x="813816" y="18288"/>
                </a:cubicBezTo>
                <a:cubicBezTo>
                  <a:pt x="859743" y="6806"/>
                  <a:pt x="838470" y="13118"/>
                  <a:pt x="877824" y="0"/>
                </a:cubicBezTo>
                <a:lnTo>
                  <a:pt x="1216152" y="9144"/>
                </a:lnTo>
                <a:cubicBezTo>
                  <a:pt x="1268022" y="11065"/>
                  <a:pt x="1319766" y="15560"/>
                  <a:pt x="1371600" y="18288"/>
                </a:cubicBezTo>
                <a:lnTo>
                  <a:pt x="1563624" y="27432"/>
                </a:lnTo>
                <a:lnTo>
                  <a:pt x="1719072" y="36576"/>
                </a:lnTo>
                <a:lnTo>
                  <a:pt x="1901952" y="45720"/>
                </a:lnTo>
                <a:cubicBezTo>
                  <a:pt x="2204508" y="62074"/>
                  <a:pt x="1923390" y="47149"/>
                  <a:pt x="2176272" y="64008"/>
                </a:cubicBezTo>
                <a:lnTo>
                  <a:pt x="2331720" y="73152"/>
                </a:lnTo>
                <a:lnTo>
                  <a:pt x="3282696" y="64008"/>
                </a:lnTo>
                <a:cubicBezTo>
                  <a:pt x="3304245" y="63620"/>
                  <a:pt x="3325318" y="57537"/>
                  <a:pt x="3346704" y="54864"/>
                </a:cubicBezTo>
                <a:cubicBezTo>
                  <a:pt x="3374092" y="51441"/>
                  <a:pt x="3401641" y="49368"/>
                  <a:pt x="3429000" y="45720"/>
                </a:cubicBezTo>
                <a:cubicBezTo>
                  <a:pt x="3447378" y="43270"/>
                  <a:pt x="3465539" y="39395"/>
                  <a:pt x="3483864" y="36576"/>
                </a:cubicBezTo>
                <a:cubicBezTo>
                  <a:pt x="3505166" y="33299"/>
                  <a:pt x="3526536" y="30480"/>
                  <a:pt x="3547872" y="27432"/>
                </a:cubicBezTo>
                <a:lnTo>
                  <a:pt x="4882896" y="36576"/>
                </a:lnTo>
                <a:cubicBezTo>
                  <a:pt x="5165548" y="36576"/>
                  <a:pt x="5896388" y="23709"/>
                  <a:pt x="6227064" y="18288"/>
                </a:cubicBezTo>
                <a:cubicBezTo>
                  <a:pt x="6293246" y="19639"/>
                  <a:pt x="6638339" y="18264"/>
                  <a:pt x="6793992" y="36576"/>
                </a:cubicBezTo>
                <a:cubicBezTo>
                  <a:pt x="6806473" y="38044"/>
                  <a:pt x="6818300" y="42994"/>
                  <a:pt x="6830568" y="45720"/>
                </a:cubicBezTo>
                <a:cubicBezTo>
                  <a:pt x="6845740" y="49091"/>
                  <a:pt x="6861294" y="50775"/>
                  <a:pt x="6876288" y="54864"/>
                </a:cubicBezTo>
                <a:cubicBezTo>
                  <a:pt x="6894886" y="59936"/>
                  <a:pt x="6912864" y="67056"/>
                  <a:pt x="6931152" y="73152"/>
                </a:cubicBezTo>
                <a:cubicBezTo>
                  <a:pt x="6940296" y="76200"/>
                  <a:pt x="6949233" y="79958"/>
                  <a:pt x="6958584" y="82296"/>
                </a:cubicBezTo>
                <a:cubicBezTo>
                  <a:pt x="6970303" y="85226"/>
                  <a:pt x="7009474" y="94025"/>
                  <a:pt x="7022592" y="100584"/>
                </a:cubicBezTo>
                <a:cubicBezTo>
                  <a:pt x="7054110" y="116343"/>
                  <a:pt x="7049194" y="126473"/>
                  <a:pt x="7086600" y="137160"/>
                </a:cubicBezTo>
                <a:cubicBezTo>
                  <a:pt x="7102757" y="141776"/>
                  <a:pt x="7206963" y="156442"/>
                  <a:pt x="7232904" y="173736"/>
                </a:cubicBezTo>
                <a:cubicBezTo>
                  <a:pt x="7242048" y="179832"/>
                  <a:pt x="7250293" y="187561"/>
                  <a:pt x="7260336" y="192024"/>
                </a:cubicBezTo>
                <a:cubicBezTo>
                  <a:pt x="7277952" y="199853"/>
                  <a:pt x="7299160" y="199619"/>
                  <a:pt x="7315200" y="210312"/>
                </a:cubicBezTo>
                <a:cubicBezTo>
                  <a:pt x="7342750" y="228678"/>
                  <a:pt x="7346724" y="232966"/>
                  <a:pt x="7379208" y="246888"/>
                </a:cubicBezTo>
                <a:cubicBezTo>
                  <a:pt x="7388067" y="250685"/>
                  <a:pt x="7398019" y="251721"/>
                  <a:pt x="7406640" y="256032"/>
                </a:cubicBezTo>
                <a:cubicBezTo>
                  <a:pt x="7422536" y="263980"/>
                  <a:pt x="7436464" y="275516"/>
                  <a:pt x="7452360" y="283464"/>
                </a:cubicBezTo>
                <a:cubicBezTo>
                  <a:pt x="7460981" y="287775"/>
                  <a:pt x="7471171" y="288297"/>
                  <a:pt x="7479792" y="292608"/>
                </a:cubicBezTo>
                <a:cubicBezTo>
                  <a:pt x="7512426" y="308925"/>
                  <a:pt x="7537854" y="341526"/>
                  <a:pt x="7562088" y="365760"/>
                </a:cubicBezTo>
                <a:cubicBezTo>
                  <a:pt x="7571232" y="374904"/>
                  <a:pt x="7582347" y="382432"/>
                  <a:pt x="7589520" y="393192"/>
                </a:cubicBezTo>
                <a:cubicBezTo>
                  <a:pt x="7613904" y="429768"/>
                  <a:pt x="7598664" y="414528"/>
                  <a:pt x="7635240" y="438912"/>
                </a:cubicBezTo>
                <a:cubicBezTo>
                  <a:pt x="7654271" y="515034"/>
                  <a:pt x="7631098" y="439772"/>
                  <a:pt x="7662672" y="502920"/>
                </a:cubicBezTo>
                <a:cubicBezTo>
                  <a:pt x="7666983" y="511541"/>
                  <a:pt x="7667505" y="521731"/>
                  <a:pt x="7671816" y="530352"/>
                </a:cubicBezTo>
                <a:cubicBezTo>
                  <a:pt x="7676731" y="540182"/>
                  <a:pt x="7685641" y="547741"/>
                  <a:pt x="7690104" y="557784"/>
                </a:cubicBezTo>
                <a:cubicBezTo>
                  <a:pt x="7697933" y="575400"/>
                  <a:pt x="7702296" y="594360"/>
                  <a:pt x="7708392" y="612648"/>
                </a:cubicBezTo>
                <a:cubicBezTo>
                  <a:pt x="7711440" y="621792"/>
                  <a:pt x="7712189" y="632060"/>
                  <a:pt x="7717536" y="640080"/>
                </a:cubicBezTo>
                <a:cubicBezTo>
                  <a:pt x="7723632" y="649224"/>
                  <a:pt x="7731361" y="657469"/>
                  <a:pt x="7735824" y="667512"/>
                </a:cubicBezTo>
                <a:cubicBezTo>
                  <a:pt x="7779351" y="765447"/>
                  <a:pt x="7731012" y="687726"/>
                  <a:pt x="7772400" y="749808"/>
                </a:cubicBezTo>
                <a:cubicBezTo>
                  <a:pt x="7790318" y="857316"/>
                  <a:pt x="7772500" y="759404"/>
                  <a:pt x="7790688" y="841248"/>
                </a:cubicBezTo>
                <a:cubicBezTo>
                  <a:pt x="7794059" y="856420"/>
                  <a:pt x="7795743" y="871974"/>
                  <a:pt x="7799832" y="886968"/>
                </a:cubicBezTo>
                <a:cubicBezTo>
                  <a:pt x="7804904" y="905566"/>
                  <a:pt x="7807427" y="925792"/>
                  <a:pt x="7818120" y="941832"/>
                </a:cubicBezTo>
                <a:cubicBezTo>
                  <a:pt x="7847101" y="985304"/>
                  <a:pt x="7832933" y="958838"/>
                  <a:pt x="7854696" y="1024128"/>
                </a:cubicBezTo>
                <a:cubicBezTo>
                  <a:pt x="7857744" y="1033272"/>
                  <a:pt x="7858493" y="1043540"/>
                  <a:pt x="7863840" y="1051560"/>
                </a:cubicBezTo>
                <a:cubicBezTo>
                  <a:pt x="7869936" y="1060704"/>
                  <a:pt x="7877665" y="1068949"/>
                  <a:pt x="7882128" y="1078992"/>
                </a:cubicBezTo>
                <a:cubicBezTo>
                  <a:pt x="7953339" y="1239217"/>
                  <a:pt x="7857930" y="1041895"/>
                  <a:pt x="7909560" y="1179576"/>
                </a:cubicBezTo>
                <a:cubicBezTo>
                  <a:pt x="7913419" y="1189866"/>
                  <a:pt x="7922933" y="1197178"/>
                  <a:pt x="7927848" y="1207008"/>
                </a:cubicBezTo>
                <a:cubicBezTo>
                  <a:pt x="7938299" y="1227910"/>
                  <a:pt x="7940919" y="1259292"/>
                  <a:pt x="7946136" y="1280160"/>
                </a:cubicBezTo>
                <a:cubicBezTo>
                  <a:pt x="7948474" y="1289511"/>
                  <a:pt x="7952232" y="1298448"/>
                  <a:pt x="7955280" y="1307592"/>
                </a:cubicBezTo>
                <a:cubicBezTo>
                  <a:pt x="7952232" y="1600200"/>
                  <a:pt x="7951873" y="1892848"/>
                  <a:pt x="7946136" y="2185416"/>
                </a:cubicBezTo>
                <a:cubicBezTo>
                  <a:pt x="7945465" y="2219613"/>
                  <a:pt x="7937626" y="2238378"/>
                  <a:pt x="7927848" y="2267712"/>
                </a:cubicBezTo>
                <a:cubicBezTo>
                  <a:pt x="7924800" y="2292096"/>
                  <a:pt x="7923100" y="2316687"/>
                  <a:pt x="7918704" y="2340864"/>
                </a:cubicBezTo>
                <a:cubicBezTo>
                  <a:pt x="7916980" y="2350347"/>
                  <a:pt x="7911450" y="2358845"/>
                  <a:pt x="7909560" y="2368296"/>
                </a:cubicBezTo>
                <a:cubicBezTo>
                  <a:pt x="7902288" y="2404656"/>
                  <a:pt x="7896516" y="2441316"/>
                  <a:pt x="7891272" y="2478024"/>
                </a:cubicBezTo>
                <a:cubicBezTo>
                  <a:pt x="7888224" y="2499360"/>
                  <a:pt x="7886355" y="2520898"/>
                  <a:pt x="7882128" y="2542032"/>
                </a:cubicBezTo>
                <a:cubicBezTo>
                  <a:pt x="7877199" y="2566678"/>
                  <a:pt x="7868769" y="2590538"/>
                  <a:pt x="7863840" y="2615184"/>
                </a:cubicBezTo>
                <a:cubicBezTo>
                  <a:pt x="7860792" y="2630424"/>
                  <a:pt x="7858465" y="2645826"/>
                  <a:pt x="7854696" y="2660904"/>
                </a:cubicBezTo>
                <a:cubicBezTo>
                  <a:pt x="7848275" y="2686586"/>
                  <a:pt x="7835655" y="2708884"/>
                  <a:pt x="7827264" y="2734056"/>
                </a:cubicBezTo>
                <a:cubicBezTo>
                  <a:pt x="7821404" y="2751635"/>
                  <a:pt x="7817782" y="2780452"/>
                  <a:pt x="7808976" y="2798064"/>
                </a:cubicBezTo>
                <a:cubicBezTo>
                  <a:pt x="7804061" y="2807894"/>
                  <a:pt x="7796784" y="2816352"/>
                  <a:pt x="7790688" y="2825496"/>
                </a:cubicBezTo>
                <a:cubicBezTo>
                  <a:pt x="7787640" y="2837688"/>
                  <a:pt x="7785957" y="2850305"/>
                  <a:pt x="7781544" y="2862072"/>
                </a:cubicBezTo>
                <a:cubicBezTo>
                  <a:pt x="7761917" y="2914411"/>
                  <a:pt x="7765465" y="2880666"/>
                  <a:pt x="7754112" y="2926080"/>
                </a:cubicBezTo>
                <a:cubicBezTo>
                  <a:pt x="7750343" y="2941158"/>
                  <a:pt x="7748339" y="2956628"/>
                  <a:pt x="7744968" y="2971800"/>
                </a:cubicBezTo>
                <a:cubicBezTo>
                  <a:pt x="7741399" y="2987862"/>
                  <a:pt x="7733730" y="3019359"/>
                  <a:pt x="7726680" y="3035808"/>
                </a:cubicBezTo>
                <a:cubicBezTo>
                  <a:pt x="7721310" y="3048337"/>
                  <a:pt x="7714488" y="3060192"/>
                  <a:pt x="7708392" y="3072384"/>
                </a:cubicBezTo>
                <a:cubicBezTo>
                  <a:pt x="7703171" y="3098487"/>
                  <a:pt x="7697852" y="3128853"/>
                  <a:pt x="7690104" y="3154680"/>
                </a:cubicBezTo>
                <a:cubicBezTo>
                  <a:pt x="7684565" y="3173144"/>
                  <a:pt x="7677912" y="3191256"/>
                  <a:pt x="7671816" y="3209544"/>
                </a:cubicBezTo>
                <a:cubicBezTo>
                  <a:pt x="7668768" y="3218688"/>
                  <a:pt x="7665010" y="3227625"/>
                  <a:pt x="7662672" y="3236976"/>
                </a:cubicBezTo>
                <a:cubicBezTo>
                  <a:pt x="7656016" y="3263598"/>
                  <a:pt x="7648254" y="3292185"/>
                  <a:pt x="7644384" y="3319272"/>
                </a:cubicBezTo>
                <a:cubicBezTo>
                  <a:pt x="7640481" y="3346595"/>
                  <a:pt x="7639143" y="3374245"/>
                  <a:pt x="7635240" y="3401568"/>
                </a:cubicBezTo>
                <a:cubicBezTo>
                  <a:pt x="7633042" y="3416954"/>
                  <a:pt x="7628876" y="3431997"/>
                  <a:pt x="7626096" y="3447288"/>
                </a:cubicBezTo>
                <a:cubicBezTo>
                  <a:pt x="7620661" y="3477180"/>
                  <a:pt x="7615337" y="3517756"/>
                  <a:pt x="7607808" y="3547872"/>
                </a:cubicBezTo>
                <a:cubicBezTo>
                  <a:pt x="7605470" y="3557223"/>
                  <a:pt x="7601312" y="3566036"/>
                  <a:pt x="7598664" y="3575304"/>
                </a:cubicBezTo>
                <a:cubicBezTo>
                  <a:pt x="7595212" y="3587388"/>
                  <a:pt x="7593131" y="3599843"/>
                  <a:pt x="7589520" y="3611880"/>
                </a:cubicBezTo>
                <a:cubicBezTo>
                  <a:pt x="7583981" y="3630344"/>
                  <a:pt x="7575907" y="3648042"/>
                  <a:pt x="7571232" y="3666744"/>
                </a:cubicBezTo>
                <a:cubicBezTo>
                  <a:pt x="7568184" y="3678936"/>
                  <a:pt x="7565540" y="3691236"/>
                  <a:pt x="7562088" y="3703320"/>
                </a:cubicBezTo>
                <a:cubicBezTo>
                  <a:pt x="7554921" y="3728405"/>
                  <a:pt x="7544318" y="3752316"/>
                  <a:pt x="7534656" y="3776472"/>
                </a:cubicBezTo>
                <a:cubicBezTo>
                  <a:pt x="7527807" y="3886050"/>
                  <a:pt x="7530817" y="3900091"/>
                  <a:pt x="7516368" y="3986784"/>
                </a:cubicBezTo>
                <a:cubicBezTo>
                  <a:pt x="7510911" y="4019527"/>
                  <a:pt x="7508680" y="4031670"/>
                  <a:pt x="7498080" y="4059936"/>
                </a:cubicBezTo>
                <a:cubicBezTo>
                  <a:pt x="7492317" y="4075305"/>
                  <a:pt x="7485555" y="4090287"/>
                  <a:pt x="7479792" y="4105656"/>
                </a:cubicBezTo>
                <a:cubicBezTo>
                  <a:pt x="7476408" y="4114681"/>
                  <a:pt x="7475995" y="4125068"/>
                  <a:pt x="7470648" y="4133088"/>
                </a:cubicBezTo>
                <a:cubicBezTo>
                  <a:pt x="7463475" y="4143848"/>
                  <a:pt x="7452360" y="4151376"/>
                  <a:pt x="7443216" y="4160520"/>
                </a:cubicBezTo>
                <a:cubicBezTo>
                  <a:pt x="7432754" y="4191906"/>
                  <a:pt x="7434319" y="4196849"/>
                  <a:pt x="7406640" y="4224528"/>
                </a:cubicBezTo>
                <a:cubicBezTo>
                  <a:pt x="7398869" y="4232299"/>
                  <a:pt x="7388352" y="4236720"/>
                  <a:pt x="7379208" y="4242816"/>
                </a:cubicBezTo>
                <a:cubicBezTo>
                  <a:pt x="7286765" y="4381481"/>
                  <a:pt x="7386823" y="4239164"/>
                  <a:pt x="7315200" y="4325112"/>
                </a:cubicBezTo>
                <a:cubicBezTo>
                  <a:pt x="7308165" y="4333555"/>
                  <a:pt x="7304683" y="4344773"/>
                  <a:pt x="7296912" y="4352544"/>
                </a:cubicBezTo>
                <a:cubicBezTo>
                  <a:pt x="7286136" y="4363320"/>
                  <a:pt x="7272528" y="4370832"/>
                  <a:pt x="7260336" y="4379976"/>
                </a:cubicBezTo>
                <a:cubicBezTo>
                  <a:pt x="7244266" y="4428185"/>
                  <a:pt x="7261813" y="4389177"/>
                  <a:pt x="7223760" y="4434840"/>
                </a:cubicBezTo>
                <a:cubicBezTo>
                  <a:pt x="7216725" y="4443283"/>
                  <a:pt x="7211860" y="4453329"/>
                  <a:pt x="7205472" y="4462272"/>
                </a:cubicBezTo>
                <a:cubicBezTo>
                  <a:pt x="7196614" y="4474673"/>
                  <a:pt x="7186780" y="4486363"/>
                  <a:pt x="7178040" y="4498848"/>
                </a:cubicBezTo>
                <a:cubicBezTo>
                  <a:pt x="7165436" y="4516854"/>
                  <a:pt x="7157006" y="4538170"/>
                  <a:pt x="7141464" y="4553712"/>
                </a:cubicBezTo>
                <a:cubicBezTo>
                  <a:pt x="7132320" y="4562856"/>
                  <a:pt x="7121971" y="4570936"/>
                  <a:pt x="7114032" y="4581144"/>
                </a:cubicBezTo>
                <a:cubicBezTo>
                  <a:pt x="7100538" y="4598494"/>
                  <a:pt x="7089648" y="4617720"/>
                  <a:pt x="7077456" y="4636008"/>
                </a:cubicBezTo>
                <a:lnTo>
                  <a:pt x="7059168" y="4663440"/>
                </a:lnTo>
                <a:cubicBezTo>
                  <a:pt x="7053072" y="4672584"/>
                  <a:pt x="7048651" y="4683101"/>
                  <a:pt x="7040880" y="4690872"/>
                </a:cubicBezTo>
                <a:cubicBezTo>
                  <a:pt x="7022592" y="4709160"/>
                  <a:pt x="7000362" y="4724217"/>
                  <a:pt x="6986016" y="4745736"/>
                </a:cubicBezTo>
                <a:cubicBezTo>
                  <a:pt x="6960555" y="4783928"/>
                  <a:pt x="6975499" y="4765397"/>
                  <a:pt x="6940296" y="4800600"/>
                </a:cubicBezTo>
                <a:cubicBezTo>
                  <a:pt x="6920345" y="4860452"/>
                  <a:pt x="6948055" y="4801708"/>
                  <a:pt x="6903720" y="4837176"/>
                </a:cubicBezTo>
                <a:cubicBezTo>
                  <a:pt x="6895138" y="4844041"/>
                  <a:pt x="6893203" y="4856837"/>
                  <a:pt x="6885432" y="4864608"/>
                </a:cubicBezTo>
                <a:cubicBezTo>
                  <a:pt x="6867706" y="4882334"/>
                  <a:pt x="6852879" y="4884603"/>
                  <a:pt x="6830568" y="4892040"/>
                </a:cubicBezTo>
                <a:cubicBezTo>
                  <a:pt x="6821424" y="4901184"/>
                  <a:pt x="6813896" y="4912299"/>
                  <a:pt x="6803136" y="4919472"/>
                </a:cubicBezTo>
                <a:cubicBezTo>
                  <a:pt x="6795116" y="4924819"/>
                  <a:pt x="6784972" y="4925968"/>
                  <a:pt x="6775704" y="4928616"/>
                </a:cubicBezTo>
                <a:cubicBezTo>
                  <a:pt x="6762032" y="4932522"/>
                  <a:pt x="6726312" y="4939596"/>
                  <a:pt x="6711696" y="4946904"/>
                </a:cubicBezTo>
                <a:cubicBezTo>
                  <a:pt x="6701866" y="4951819"/>
                  <a:pt x="6694365" y="4960863"/>
                  <a:pt x="6684264" y="4965192"/>
                </a:cubicBezTo>
                <a:cubicBezTo>
                  <a:pt x="6671122" y="4970824"/>
                  <a:pt x="6612383" y="4980876"/>
                  <a:pt x="6601968" y="4983480"/>
                </a:cubicBezTo>
                <a:cubicBezTo>
                  <a:pt x="6592617" y="4985818"/>
                  <a:pt x="6583987" y="4990734"/>
                  <a:pt x="6574536" y="4992624"/>
                </a:cubicBezTo>
                <a:cubicBezTo>
                  <a:pt x="6538176" y="4999896"/>
                  <a:pt x="6501384" y="5004816"/>
                  <a:pt x="6464808" y="5010912"/>
                </a:cubicBezTo>
                <a:cubicBezTo>
                  <a:pt x="6446520" y="5013960"/>
                  <a:pt x="6427931" y="5015559"/>
                  <a:pt x="6409944" y="5020056"/>
                </a:cubicBezTo>
                <a:lnTo>
                  <a:pt x="6373368" y="5029200"/>
                </a:lnTo>
                <a:cubicBezTo>
                  <a:pt x="6364224" y="5035296"/>
                  <a:pt x="6356362" y="5044013"/>
                  <a:pt x="6345936" y="5047488"/>
                </a:cubicBezTo>
                <a:cubicBezTo>
                  <a:pt x="6328347" y="5053351"/>
                  <a:pt x="6309252" y="5052996"/>
                  <a:pt x="6291072" y="5056632"/>
                </a:cubicBezTo>
                <a:cubicBezTo>
                  <a:pt x="6278749" y="5059097"/>
                  <a:pt x="6266580" y="5062324"/>
                  <a:pt x="6254496" y="5065776"/>
                </a:cubicBezTo>
                <a:cubicBezTo>
                  <a:pt x="6146428" y="5096653"/>
                  <a:pt x="6357846" y="5042809"/>
                  <a:pt x="6172200" y="5084064"/>
                </a:cubicBezTo>
                <a:cubicBezTo>
                  <a:pt x="6162791" y="5086155"/>
                  <a:pt x="6154177" y="5091117"/>
                  <a:pt x="6144768" y="5093208"/>
                </a:cubicBezTo>
                <a:cubicBezTo>
                  <a:pt x="6114308" y="5099977"/>
                  <a:pt x="6031470" y="5110596"/>
                  <a:pt x="6007608" y="5111496"/>
                </a:cubicBezTo>
                <a:cubicBezTo>
                  <a:pt x="5873557" y="5116555"/>
                  <a:pt x="5739384" y="5117592"/>
                  <a:pt x="5605272" y="5120640"/>
                </a:cubicBezTo>
                <a:cubicBezTo>
                  <a:pt x="5574792" y="5123688"/>
                  <a:pt x="5544195" y="5125736"/>
                  <a:pt x="5513832" y="5129784"/>
                </a:cubicBezTo>
                <a:cubicBezTo>
                  <a:pt x="5498427" y="5131838"/>
                  <a:pt x="5483442" y="5136373"/>
                  <a:pt x="5468112" y="5138928"/>
                </a:cubicBezTo>
                <a:cubicBezTo>
                  <a:pt x="5440333" y="5143558"/>
                  <a:pt x="5344137" y="5156472"/>
                  <a:pt x="5321808" y="5157216"/>
                </a:cubicBezTo>
                <a:cubicBezTo>
                  <a:pt x="5166416" y="5162396"/>
                  <a:pt x="5010912" y="5163312"/>
                  <a:pt x="4855464" y="5166360"/>
                </a:cubicBezTo>
                <a:cubicBezTo>
                  <a:pt x="4828032" y="5169408"/>
                  <a:pt x="4800349" y="5170707"/>
                  <a:pt x="4773168" y="5175504"/>
                </a:cubicBezTo>
                <a:cubicBezTo>
                  <a:pt x="4748416" y="5179872"/>
                  <a:pt x="4724662" y="5188863"/>
                  <a:pt x="4700016" y="5193792"/>
                </a:cubicBezTo>
                <a:cubicBezTo>
                  <a:pt x="4678882" y="5198019"/>
                  <a:pt x="4657344" y="5199888"/>
                  <a:pt x="4636008" y="5202936"/>
                </a:cubicBezTo>
                <a:cubicBezTo>
                  <a:pt x="4568867" y="5236507"/>
                  <a:pt x="4628436" y="5211794"/>
                  <a:pt x="4526280" y="5230368"/>
                </a:cubicBezTo>
                <a:cubicBezTo>
                  <a:pt x="4516797" y="5232092"/>
                  <a:pt x="4508299" y="5237622"/>
                  <a:pt x="4498848" y="5239512"/>
                </a:cubicBezTo>
                <a:cubicBezTo>
                  <a:pt x="4477714" y="5243739"/>
                  <a:pt x="4456176" y="5245608"/>
                  <a:pt x="4434840" y="5248656"/>
                </a:cubicBezTo>
                <a:cubicBezTo>
                  <a:pt x="4281398" y="5299803"/>
                  <a:pt x="4399610" y="5263831"/>
                  <a:pt x="4005072" y="5248656"/>
                </a:cubicBezTo>
                <a:cubicBezTo>
                  <a:pt x="3980516" y="5247712"/>
                  <a:pt x="3956393" y="5241737"/>
                  <a:pt x="3931920" y="5239512"/>
                </a:cubicBezTo>
                <a:cubicBezTo>
                  <a:pt x="3889315" y="5235639"/>
                  <a:pt x="3846576" y="5233416"/>
                  <a:pt x="3803904" y="5230368"/>
                </a:cubicBezTo>
                <a:cubicBezTo>
                  <a:pt x="3700992" y="5209786"/>
                  <a:pt x="3763264" y="5219912"/>
                  <a:pt x="3575304" y="5212080"/>
                </a:cubicBezTo>
                <a:lnTo>
                  <a:pt x="3319272" y="5202936"/>
                </a:lnTo>
                <a:cubicBezTo>
                  <a:pt x="3008055" y="5168356"/>
                  <a:pt x="3327111" y="5201119"/>
                  <a:pt x="2569464" y="5184648"/>
                </a:cubicBezTo>
                <a:cubicBezTo>
                  <a:pt x="2487580" y="5182868"/>
                  <a:pt x="2354298" y="5172545"/>
                  <a:pt x="2267712" y="5166360"/>
                </a:cubicBezTo>
                <a:cubicBezTo>
                  <a:pt x="2208856" y="5146741"/>
                  <a:pt x="2270523" y="5165305"/>
                  <a:pt x="2167128" y="5148072"/>
                </a:cubicBezTo>
                <a:cubicBezTo>
                  <a:pt x="2132825" y="5142355"/>
                  <a:pt x="2133559" y="5138481"/>
                  <a:pt x="2103120" y="5129784"/>
                </a:cubicBezTo>
                <a:cubicBezTo>
                  <a:pt x="2091036" y="5126332"/>
                  <a:pt x="2079083" y="5121476"/>
                  <a:pt x="2066544" y="5120640"/>
                </a:cubicBezTo>
                <a:cubicBezTo>
                  <a:pt x="1987413" y="5115365"/>
                  <a:pt x="1908048" y="5114544"/>
                  <a:pt x="1828800" y="5111496"/>
                </a:cubicBezTo>
                <a:cubicBezTo>
                  <a:pt x="1775365" y="5103862"/>
                  <a:pt x="1767207" y="5103905"/>
                  <a:pt x="1719072" y="5093208"/>
                </a:cubicBezTo>
                <a:cubicBezTo>
                  <a:pt x="1706804" y="5090482"/>
                  <a:pt x="1694580" y="5087516"/>
                  <a:pt x="1682496" y="5084064"/>
                </a:cubicBezTo>
                <a:cubicBezTo>
                  <a:pt x="1634518" y="5070356"/>
                  <a:pt x="1675659" y="5078027"/>
                  <a:pt x="1618488" y="5065776"/>
                </a:cubicBezTo>
                <a:cubicBezTo>
                  <a:pt x="1512195" y="5042999"/>
                  <a:pt x="1543013" y="5049085"/>
                  <a:pt x="1435608" y="5038344"/>
                </a:cubicBezTo>
                <a:lnTo>
                  <a:pt x="1353312" y="5010912"/>
                </a:lnTo>
                <a:lnTo>
                  <a:pt x="1325880" y="5001768"/>
                </a:lnTo>
                <a:cubicBezTo>
                  <a:pt x="1316736" y="4998720"/>
                  <a:pt x="1307955" y="4994209"/>
                  <a:pt x="1298448" y="4992624"/>
                </a:cubicBezTo>
                <a:cubicBezTo>
                  <a:pt x="1280160" y="4989576"/>
                  <a:pt x="1261683" y="4987502"/>
                  <a:pt x="1243584" y="4983480"/>
                </a:cubicBezTo>
                <a:cubicBezTo>
                  <a:pt x="1210471" y="4976121"/>
                  <a:pt x="1214520" y="4970025"/>
                  <a:pt x="1179576" y="4956048"/>
                </a:cubicBezTo>
                <a:cubicBezTo>
                  <a:pt x="1161678" y="4948889"/>
                  <a:pt x="1143000" y="4943856"/>
                  <a:pt x="1124712" y="4937760"/>
                </a:cubicBezTo>
                <a:cubicBezTo>
                  <a:pt x="1062006" y="4916858"/>
                  <a:pt x="1139834" y="4941541"/>
                  <a:pt x="1051560" y="4919472"/>
                </a:cubicBezTo>
                <a:cubicBezTo>
                  <a:pt x="958549" y="4896219"/>
                  <a:pt x="1095032" y="4927799"/>
                  <a:pt x="996696" y="4892040"/>
                </a:cubicBezTo>
                <a:cubicBezTo>
                  <a:pt x="973075" y="4883450"/>
                  <a:pt x="947389" y="4881700"/>
                  <a:pt x="923544" y="4873752"/>
                </a:cubicBezTo>
                <a:lnTo>
                  <a:pt x="896112" y="4864608"/>
                </a:lnTo>
                <a:cubicBezTo>
                  <a:pt x="883920" y="4855464"/>
                  <a:pt x="871937" y="4846034"/>
                  <a:pt x="859536" y="4837176"/>
                </a:cubicBezTo>
                <a:cubicBezTo>
                  <a:pt x="841364" y="4824196"/>
                  <a:pt x="810470" y="4806398"/>
                  <a:pt x="795528" y="4791456"/>
                </a:cubicBezTo>
                <a:cubicBezTo>
                  <a:pt x="787757" y="4783685"/>
                  <a:pt x="785683" y="4771059"/>
                  <a:pt x="777240" y="4764024"/>
                </a:cubicBezTo>
                <a:cubicBezTo>
                  <a:pt x="766768" y="4755298"/>
                  <a:pt x="752353" y="4752749"/>
                  <a:pt x="740664" y="4745736"/>
                </a:cubicBezTo>
                <a:cubicBezTo>
                  <a:pt x="721817" y="4734428"/>
                  <a:pt x="685800" y="4709160"/>
                  <a:pt x="685800" y="4709160"/>
                </a:cubicBezTo>
                <a:cubicBezTo>
                  <a:pt x="679704" y="4700016"/>
                  <a:pt x="675783" y="4688965"/>
                  <a:pt x="667512" y="4681728"/>
                </a:cubicBezTo>
                <a:cubicBezTo>
                  <a:pt x="650971" y="4667254"/>
                  <a:pt x="612648" y="4645152"/>
                  <a:pt x="612648" y="4645152"/>
                </a:cubicBezTo>
                <a:cubicBezTo>
                  <a:pt x="580014" y="4596201"/>
                  <a:pt x="602131" y="4625491"/>
                  <a:pt x="539496" y="4562856"/>
                </a:cubicBezTo>
                <a:lnTo>
                  <a:pt x="502920" y="4526280"/>
                </a:lnTo>
                <a:cubicBezTo>
                  <a:pt x="455373" y="4407413"/>
                  <a:pt x="515146" y="4531808"/>
                  <a:pt x="457200" y="4462272"/>
                </a:cubicBezTo>
                <a:cubicBezTo>
                  <a:pt x="448474" y="4451800"/>
                  <a:pt x="445675" y="4437531"/>
                  <a:pt x="438912" y="4425696"/>
                </a:cubicBezTo>
                <a:cubicBezTo>
                  <a:pt x="433460" y="4416154"/>
                  <a:pt x="425087" y="4408307"/>
                  <a:pt x="420624" y="4398264"/>
                </a:cubicBezTo>
                <a:cubicBezTo>
                  <a:pt x="412795" y="4380648"/>
                  <a:pt x="415967" y="4357031"/>
                  <a:pt x="402336" y="4343400"/>
                </a:cubicBezTo>
                <a:cubicBezTo>
                  <a:pt x="367133" y="4308197"/>
                  <a:pt x="382077" y="4326728"/>
                  <a:pt x="356616" y="4288536"/>
                </a:cubicBezTo>
                <a:cubicBezTo>
                  <a:pt x="328030" y="4174193"/>
                  <a:pt x="364564" y="4316355"/>
                  <a:pt x="338328" y="4224528"/>
                </a:cubicBezTo>
                <a:cubicBezTo>
                  <a:pt x="310689" y="4127792"/>
                  <a:pt x="354356" y="4263468"/>
                  <a:pt x="310896" y="4133088"/>
                </a:cubicBezTo>
                <a:cubicBezTo>
                  <a:pt x="307848" y="4123944"/>
                  <a:pt x="307099" y="4113676"/>
                  <a:pt x="301752" y="4105656"/>
                </a:cubicBezTo>
                <a:cubicBezTo>
                  <a:pt x="295656" y="4096512"/>
                  <a:pt x="288379" y="4088054"/>
                  <a:pt x="283464" y="4078224"/>
                </a:cubicBezTo>
                <a:cubicBezTo>
                  <a:pt x="273013" y="4057322"/>
                  <a:pt x="270393" y="4025940"/>
                  <a:pt x="265176" y="4005072"/>
                </a:cubicBezTo>
                <a:cubicBezTo>
                  <a:pt x="257604" y="3974786"/>
                  <a:pt x="255623" y="3977027"/>
                  <a:pt x="237744" y="3950208"/>
                </a:cubicBezTo>
                <a:cubicBezTo>
                  <a:pt x="214781" y="3858354"/>
                  <a:pt x="227404" y="3900901"/>
                  <a:pt x="201168" y="3822192"/>
                </a:cubicBezTo>
                <a:cubicBezTo>
                  <a:pt x="198120" y="3813048"/>
                  <a:pt x="197371" y="3802780"/>
                  <a:pt x="192024" y="3794760"/>
                </a:cubicBezTo>
                <a:cubicBezTo>
                  <a:pt x="151946" y="3734643"/>
                  <a:pt x="191633" y="3799387"/>
                  <a:pt x="164592" y="3739896"/>
                </a:cubicBezTo>
                <a:cubicBezTo>
                  <a:pt x="153311" y="3715077"/>
                  <a:pt x="136637" y="3692607"/>
                  <a:pt x="128016" y="3666744"/>
                </a:cubicBezTo>
                <a:lnTo>
                  <a:pt x="109728" y="3611880"/>
                </a:lnTo>
                <a:cubicBezTo>
                  <a:pt x="106680" y="3602736"/>
                  <a:pt x="102169" y="3593955"/>
                  <a:pt x="100584" y="3584448"/>
                </a:cubicBezTo>
                <a:cubicBezTo>
                  <a:pt x="97536" y="3566160"/>
                  <a:pt x="95609" y="3547649"/>
                  <a:pt x="91440" y="3529584"/>
                </a:cubicBezTo>
                <a:cubicBezTo>
                  <a:pt x="86450" y="3507962"/>
                  <a:pt x="79678" y="3486785"/>
                  <a:pt x="73152" y="3465576"/>
                </a:cubicBezTo>
                <a:cubicBezTo>
                  <a:pt x="67483" y="3447151"/>
                  <a:pt x="58033" y="3429727"/>
                  <a:pt x="54864" y="3410712"/>
                </a:cubicBezTo>
                <a:cubicBezTo>
                  <a:pt x="40185" y="3322640"/>
                  <a:pt x="47399" y="3374312"/>
                  <a:pt x="36576" y="3255264"/>
                </a:cubicBezTo>
                <a:cubicBezTo>
                  <a:pt x="33528" y="3179064"/>
                  <a:pt x="32865" y="3102731"/>
                  <a:pt x="27432" y="3026664"/>
                </a:cubicBezTo>
                <a:cubicBezTo>
                  <a:pt x="26745" y="3017050"/>
                  <a:pt x="19873" y="3008739"/>
                  <a:pt x="18288" y="2999232"/>
                </a:cubicBezTo>
                <a:cubicBezTo>
                  <a:pt x="15156" y="2980442"/>
                  <a:pt x="1464" y="2840131"/>
                  <a:pt x="0" y="2825496"/>
                </a:cubicBezTo>
                <a:cubicBezTo>
                  <a:pt x="3048" y="2663952"/>
                  <a:pt x="3478" y="2502337"/>
                  <a:pt x="9144" y="2340864"/>
                </a:cubicBezTo>
                <a:cubicBezTo>
                  <a:pt x="9686" y="2325419"/>
                  <a:pt x="34681" y="2255110"/>
                  <a:pt x="36576" y="2249424"/>
                </a:cubicBezTo>
                <a:cubicBezTo>
                  <a:pt x="39624" y="2240280"/>
                  <a:pt x="43830" y="2231443"/>
                  <a:pt x="45720" y="2221992"/>
                </a:cubicBezTo>
                <a:cubicBezTo>
                  <a:pt x="49198" y="2204602"/>
                  <a:pt x="54635" y="2167585"/>
                  <a:pt x="64008" y="2148840"/>
                </a:cubicBezTo>
                <a:cubicBezTo>
                  <a:pt x="68923" y="2139010"/>
                  <a:pt x="77833" y="2131451"/>
                  <a:pt x="82296" y="2121408"/>
                </a:cubicBezTo>
                <a:cubicBezTo>
                  <a:pt x="90125" y="2103792"/>
                  <a:pt x="91963" y="2083786"/>
                  <a:pt x="100584" y="2066544"/>
                </a:cubicBezTo>
                <a:cubicBezTo>
                  <a:pt x="106680" y="2054352"/>
                  <a:pt x="113502" y="2042497"/>
                  <a:pt x="118872" y="2029968"/>
                </a:cubicBezTo>
                <a:cubicBezTo>
                  <a:pt x="122669" y="2021109"/>
                  <a:pt x="123705" y="2011157"/>
                  <a:pt x="128016" y="2002536"/>
                </a:cubicBezTo>
                <a:cubicBezTo>
                  <a:pt x="132931" y="1992706"/>
                  <a:pt x="141389" y="1984934"/>
                  <a:pt x="146304" y="1975104"/>
                </a:cubicBezTo>
                <a:cubicBezTo>
                  <a:pt x="150615" y="1966483"/>
                  <a:pt x="150767" y="1956098"/>
                  <a:pt x="155448" y="1947672"/>
                </a:cubicBezTo>
                <a:cubicBezTo>
                  <a:pt x="166122" y="1928459"/>
                  <a:pt x="185073" y="1913660"/>
                  <a:pt x="192024" y="1892808"/>
                </a:cubicBezTo>
                <a:cubicBezTo>
                  <a:pt x="195072" y="1883664"/>
                  <a:pt x="195821" y="1873396"/>
                  <a:pt x="201168" y="1865376"/>
                </a:cubicBezTo>
                <a:cubicBezTo>
                  <a:pt x="208341" y="1854616"/>
                  <a:pt x="220661" y="1848152"/>
                  <a:pt x="228600" y="1837944"/>
                </a:cubicBezTo>
                <a:cubicBezTo>
                  <a:pt x="242094" y="1820594"/>
                  <a:pt x="252984" y="1801368"/>
                  <a:pt x="265176" y="1783080"/>
                </a:cubicBezTo>
                <a:lnTo>
                  <a:pt x="301752" y="1728216"/>
                </a:lnTo>
                <a:cubicBezTo>
                  <a:pt x="307848" y="1719072"/>
                  <a:pt x="312269" y="1708555"/>
                  <a:pt x="320040" y="1700784"/>
                </a:cubicBezTo>
                <a:lnTo>
                  <a:pt x="347472" y="1673352"/>
                </a:lnTo>
                <a:cubicBezTo>
                  <a:pt x="376906" y="1585050"/>
                  <a:pt x="329707" y="1722337"/>
                  <a:pt x="374904" y="1609344"/>
                </a:cubicBezTo>
                <a:cubicBezTo>
                  <a:pt x="382063" y="1591446"/>
                  <a:pt x="387096" y="1572768"/>
                  <a:pt x="393192" y="1554480"/>
                </a:cubicBezTo>
                <a:lnTo>
                  <a:pt x="402336" y="1527048"/>
                </a:lnTo>
                <a:cubicBezTo>
                  <a:pt x="405384" y="1517904"/>
                  <a:pt x="411480" y="1509255"/>
                  <a:pt x="411480" y="1499616"/>
                </a:cubicBezTo>
                <a:lnTo>
                  <a:pt x="411480" y="1335024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7585871" y="3547872"/>
            <a:ext cx="2474858" cy="3409521"/>
          </a:xfrm>
          <a:custGeom>
            <a:avLst/>
            <a:gdLst>
              <a:gd name="connsiteX0" fmla="*/ 1234440 w 2359152"/>
              <a:gd name="connsiteY0" fmla="*/ 64008 h 3282696"/>
              <a:gd name="connsiteX1" fmla="*/ 1188720 w 2359152"/>
              <a:gd name="connsiteY1" fmla="*/ 54864 h 3282696"/>
              <a:gd name="connsiteX2" fmla="*/ 1161288 w 2359152"/>
              <a:gd name="connsiteY2" fmla="*/ 45720 h 3282696"/>
              <a:gd name="connsiteX3" fmla="*/ 1060704 w 2359152"/>
              <a:gd name="connsiteY3" fmla="*/ 36576 h 3282696"/>
              <a:gd name="connsiteX4" fmla="*/ 1024128 w 2359152"/>
              <a:gd name="connsiteY4" fmla="*/ 27432 h 3282696"/>
              <a:gd name="connsiteX5" fmla="*/ 960120 w 2359152"/>
              <a:gd name="connsiteY5" fmla="*/ 45720 h 3282696"/>
              <a:gd name="connsiteX6" fmla="*/ 493776 w 2359152"/>
              <a:gd name="connsiteY6" fmla="*/ 27432 h 3282696"/>
              <a:gd name="connsiteX7" fmla="*/ 320040 w 2359152"/>
              <a:gd name="connsiteY7" fmla="*/ 18288 h 3282696"/>
              <a:gd name="connsiteX8" fmla="*/ 237744 w 2359152"/>
              <a:gd name="connsiteY8" fmla="*/ 9144 h 3282696"/>
              <a:gd name="connsiteX9" fmla="*/ 210312 w 2359152"/>
              <a:gd name="connsiteY9" fmla="*/ 0 h 3282696"/>
              <a:gd name="connsiteX10" fmla="*/ 82296 w 2359152"/>
              <a:gd name="connsiteY10" fmla="*/ 9144 h 3282696"/>
              <a:gd name="connsiteX11" fmla="*/ 73152 w 2359152"/>
              <a:gd name="connsiteY11" fmla="*/ 64008 h 3282696"/>
              <a:gd name="connsiteX12" fmla="*/ 64008 w 2359152"/>
              <a:gd name="connsiteY12" fmla="*/ 100584 h 3282696"/>
              <a:gd name="connsiteX13" fmla="*/ 54864 w 2359152"/>
              <a:gd name="connsiteY13" fmla="*/ 164592 h 3282696"/>
              <a:gd name="connsiteX14" fmla="*/ 45720 w 2359152"/>
              <a:gd name="connsiteY14" fmla="*/ 192024 h 3282696"/>
              <a:gd name="connsiteX15" fmla="*/ 27432 w 2359152"/>
              <a:gd name="connsiteY15" fmla="*/ 283464 h 3282696"/>
              <a:gd name="connsiteX16" fmla="*/ 18288 w 2359152"/>
              <a:gd name="connsiteY16" fmla="*/ 310896 h 3282696"/>
              <a:gd name="connsiteX17" fmla="*/ 0 w 2359152"/>
              <a:gd name="connsiteY17" fmla="*/ 429768 h 3282696"/>
              <a:gd name="connsiteX18" fmla="*/ 18288 w 2359152"/>
              <a:gd name="connsiteY18" fmla="*/ 841248 h 3282696"/>
              <a:gd name="connsiteX19" fmla="*/ 36576 w 2359152"/>
              <a:gd name="connsiteY19" fmla="*/ 923544 h 3282696"/>
              <a:gd name="connsiteX20" fmla="*/ 45720 w 2359152"/>
              <a:gd name="connsiteY20" fmla="*/ 1005840 h 3282696"/>
              <a:gd name="connsiteX21" fmla="*/ 54864 w 2359152"/>
              <a:gd name="connsiteY21" fmla="*/ 1115568 h 3282696"/>
              <a:gd name="connsiteX22" fmla="*/ 73152 w 2359152"/>
              <a:gd name="connsiteY22" fmla="*/ 1170432 h 3282696"/>
              <a:gd name="connsiteX23" fmla="*/ 82296 w 2359152"/>
              <a:gd name="connsiteY23" fmla="*/ 1216152 h 3282696"/>
              <a:gd name="connsiteX24" fmla="*/ 109728 w 2359152"/>
              <a:gd name="connsiteY24" fmla="*/ 1353312 h 3282696"/>
              <a:gd name="connsiteX25" fmla="*/ 118872 w 2359152"/>
              <a:gd name="connsiteY25" fmla="*/ 1490472 h 3282696"/>
              <a:gd name="connsiteX26" fmla="*/ 137160 w 2359152"/>
              <a:gd name="connsiteY26" fmla="*/ 1673352 h 3282696"/>
              <a:gd name="connsiteX27" fmla="*/ 155448 w 2359152"/>
              <a:gd name="connsiteY27" fmla="*/ 1728216 h 3282696"/>
              <a:gd name="connsiteX28" fmla="*/ 164592 w 2359152"/>
              <a:gd name="connsiteY28" fmla="*/ 1755648 h 3282696"/>
              <a:gd name="connsiteX29" fmla="*/ 173736 w 2359152"/>
              <a:gd name="connsiteY29" fmla="*/ 1810512 h 3282696"/>
              <a:gd name="connsiteX30" fmla="*/ 192024 w 2359152"/>
              <a:gd name="connsiteY30" fmla="*/ 1865376 h 3282696"/>
              <a:gd name="connsiteX31" fmla="*/ 210312 w 2359152"/>
              <a:gd name="connsiteY31" fmla="*/ 1920240 h 3282696"/>
              <a:gd name="connsiteX32" fmla="*/ 219456 w 2359152"/>
              <a:gd name="connsiteY32" fmla="*/ 1947672 h 3282696"/>
              <a:gd name="connsiteX33" fmla="*/ 237744 w 2359152"/>
              <a:gd name="connsiteY33" fmla="*/ 2029968 h 3282696"/>
              <a:gd name="connsiteX34" fmla="*/ 246888 w 2359152"/>
              <a:gd name="connsiteY34" fmla="*/ 2057400 h 3282696"/>
              <a:gd name="connsiteX35" fmla="*/ 265176 w 2359152"/>
              <a:gd name="connsiteY35" fmla="*/ 2084832 h 3282696"/>
              <a:gd name="connsiteX36" fmla="*/ 274320 w 2359152"/>
              <a:gd name="connsiteY36" fmla="*/ 2121408 h 3282696"/>
              <a:gd name="connsiteX37" fmla="*/ 283464 w 2359152"/>
              <a:gd name="connsiteY37" fmla="*/ 2176272 h 3282696"/>
              <a:gd name="connsiteX38" fmla="*/ 301752 w 2359152"/>
              <a:gd name="connsiteY38" fmla="*/ 2231136 h 3282696"/>
              <a:gd name="connsiteX39" fmla="*/ 320040 w 2359152"/>
              <a:gd name="connsiteY39" fmla="*/ 2295144 h 3282696"/>
              <a:gd name="connsiteX40" fmla="*/ 338328 w 2359152"/>
              <a:gd name="connsiteY40" fmla="*/ 2359152 h 3282696"/>
              <a:gd name="connsiteX41" fmla="*/ 356616 w 2359152"/>
              <a:gd name="connsiteY41" fmla="*/ 2386584 h 3282696"/>
              <a:gd name="connsiteX42" fmla="*/ 374904 w 2359152"/>
              <a:gd name="connsiteY42" fmla="*/ 2441448 h 3282696"/>
              <a:gd name="connsiteX43" fmla="*/ 384048 w 2359152"/>
              <a:gd name="connsiteY43" fmla="*/ 2468880 h 3282696"/>
              <a:gd name="connsiteX44" fmla="*/ 420624 w 2359152"/>
              <a:gd name="connsiteY44" fmla="*/ 2523744 h 3282696"/>
              <a:gd name="connsiteX45" fmla="*/ 457200 w 2359152"/>
              <a:gd name="connsiteY45" fmla="*/ 2606040 h 3282696"/>
              <a:gd name="connsiteX46" fmla="*/ 484632 w 2359152"/>
              <a:gd name="connsiteY46" fmla="*/ 2633472 h 3282696"/>
              <a:gd name="connsiteX47" fmla="*/ 493776 w 2359152"/>
              <a:gd name="connsiteY47" fmla="*/ 2670048 h 3282696"/>
              <a:gd name="connsiteX48" fmla="*/ 512064 w 2359152"/>
              <a:gd name="connsiteY48" fmla="*/ 2697480 h 3282696"/>
              <a:gd name="connsiteX49" fmla="*/ 557784 w 2359152"/>
              <a:gd name="connsiteY49" fmla="*/ 2761488 h 3282696"/>
              <a:gd name="connsiteX50" fmla="*/ 566928 w 2359152"/>
              <a:gd name="connsiteY50" fmla="*/ 2788920 h 3282696"/>
              <a:gd name="connsiteX51" fmla="*/ 585216 w 2359152"/>
              <a:gd name="connsiteY51" fmla="*/ 2816352 h 3282696"/>
              <a:gd name="connsiteX52" fmla="*/ 603504 w 2359152"/>
              <a:gd name="connsiteY52" fmla="*/ 2871216 h 3282696"/>
              <a:gd name="connsiteX53" fmla="*/ 630936 w 2359152"/>
              <a:gd name="connsiteY53" fmla="*/ 2926080 h 3282696"/>
              <a:gd name="connsiteX54" fmla="*/ 649224 w 2359152"/>
              <a:gd name="connsiteY54" fmla="*/ 2953512 h 3282696"/>
              <a:gd name="connsiteX55" fmla="*/ 658368 w 2359152"/>
              <a:gd name="connsiteY55" fmla="*/ 2980944 h 3282696"/>
              <a:gd name="connsiteX56" fmla="*/ 694944 w 2359152"/>
              <a:gd name="connsiteY56" fmla="*/ 3035808 h 3282696"/>
              <a:gd name="connsiteX57" fmla="*/ 704088 w 2359152"/>
              <a:gd name="connsiteY57" fmla="*/ 3063240 h 3282696"/>
              <a:gd name="connsiteX58" fmla="*/ 731520 w 2359152"/>
              <a:gd name="connsiteY58" fmla="*/ 3081528 h 3282696"/>
              <a:gd name="connsiteX59" fmla="*/ 749808 w 2359152"/>
              <a:gd name="connsiteY59" fmla="*/ 3108960 h 3282696"/>
              <a:gd name="connsiteX60" fmla="*/ 804672 w 2359152"/>
              <a:gd name="connsiteY60" fmla="*/ 3163824 h 3282696"/>
              <a:gd name="connsiteX61" fmla="*/ 850392 w 2359152"/>
              <a:gd name="connsiteY61" fmla="*/ 3218688 h 3282696"/>
              <a:gd name="connsiteX62" fmla="*/ 896112 w 2359152"/>
              <a:gd name="connsiteY62" fmla="*/ 3264408 h 3282696"/>
              <a:gd name="connsiteX63" fmla="*/ 932688 w 2359152"/>
              <a:gd name="connsiteY63" fmla="*/ 3273552 h 3282696"/>
              <a:gd name="connsiteX64" fmla="*/ 1536192 w 2359152"/>
              <a:gd name="connsiteY64" fmla="*/ 3264408 h 3282696"/>
              <a:gd name="connsiteX65" fmla="*/ 1609344 w 2359152"/>
              <a:gd name="connsiteY65" fmla="*/ 3255264 h 3282696"/>
              <a:gd name="connsiteX66" fmla="*/ 1828800 w 2359152"/>
              <a:gd name="connsiteY66" fmla="*/ 3264408 h 3282696"/>
              <a:gd name="connsiteX67" fmla="*/ 1920240 w 2359152"/>
              <a:gd name="connsiteY67" fmla="*/ 3273552 h 3282696"/>
              <a:gd name="connsiteX68" fmla="*/ 1947672 w 2359152"/>
              <a:gd name="connsiteY68" fmla="*/ 3282696 h 3282696"/>
              <a:gd name="connsiteX69" fmla="*/ 2093976 w 2359152"/>
              <a:gd name="connsiteY69" fmla="*/ 3273552 h 3282696"/>
              <a:gd name="connsiteX70" fmla="*/ 2157984 w 2359152"/>
              <a:gd name="connsiteY70" fmla="*/ 3255264 h 3282696"/>
              <a:gd name="connsiteX71" fmla="*/ 2304288 w 2359152"/>
              <a:gd name="connsiteY71" fmla="*/ 3246120 h 3282696"/>
              <a:gd name="connsiteX72" fmla="*/ 2322576 w 2359152"/>
              <a:gd name="connsiteY72" fmla="*/ 3218688 h 3282696"/>
              <a:gd name="connsiteX73" fmla="*/ 2331720 w 2359152"/>
              <a:gd name="connsiteY73" fmla="*/ 3182112 h 3282696"/>
              <a:gd name="connsiteX74" fmla="*/ 2340864 w 2359152"/>
              <a:gd name="connsiteY74" fmla="*/ 3154680 h 3282696"/>
              <a:gd name="connsiteX75" fmla="*/ 2350008 w 2359152"/>
              <a:gd name="connsiteY75" fmla="*/ 3090672 h 3282696"/>
              <a:gd name="connsiteX76" fmla="*/ 2359152 w 2359152"/>
              <a:gd name="connsiteY76" fmla="*/ 3054096 h 3282696"/>
              <a:gd name="connsiteX77" fmla="*/ 2350008 w 2359152"/>
              <a:gd name="connsiteY77" fmla="*/ 2816352 h 3282696"/>
              <a:gd name="connsiteX78" fmla="*/ 2340864 w 2359152"/>
              <a:gd name="connsiteY78" fmla="*/ 2779776 h 3282696"/>
              <a:gd name="connsiteX79" fmla="*/ 2313432 w 2359152"/>
              <a:gd name="connsiteY79" fmla="*/ 2706624 h 3282696"/>
              <a:gd name="connsiteX80" fmla="*/ 2313432 w 2359152"/>
              <a:gd name="connsiteY80" fmla="*/ 2450592 h 3282696"/>
              <a:gd name="connsiteX81" fmla="*/ 2331720 w 2359152"/>
              <a:gd name="connsiteY81" fmla="*/ 2350008 h 3282696"/>
              <a:gd name="connsiteX82" fmla="*/ 2340864 w 2359152"/>
              <a:gd name="connsiteY82" fmla="*/ 2267712 h 3282696"/>
              <a:gd name="connsiteX83" fmla="*/ 2331720 w 2359152"/>
              <a:gd name="connsiteY83" fmla="*/ 1984248 h 3282696"/>
              <a:gd name="connsiteX84" fmla="*/ 2322576 w 2359152"/>
              <a:gd name="connsiteY84" fmla="*/ 1892808 h 3282696"/>
              <a:gd name="connsiteX85" fmla="*/ 2313432 w 2359152"/>
              <a:gd name="connsiteY85" fmla="*/ 1627632 h 3282696"/>
              <a:gd name="connsiteX86" fmla="*/ 2295144 w 2359152"/>
              <a:gd name="connsiteY86" fmla="*/ 1554480 h 3282696"/>
              <a:gd name="connsiteX87" fmla="*/ 2286000 w 2359152"/>
              <a:gd name="connsiteY87" fmla="*/ 1517904 h 3282696"/>
              <a:gd name="connsiteX88" fmla="*/ 2276856 w 2359152"/>
              <a:gd name="connsiteY88" fmla="*/ 1481328 h 3282696"/>
              <a:gd name="connsiteX89" fmla="*/ 2249424 w 2359152"/>
              <a:gd name="connsiteY89" fmla="*/ 1463040 h 3282696"/>
              <a:gd name="connsiteX90" fmla="*/ 2203704 w 2359152"/>
              <a:gd name="connsiteY90" fmla="*/ 1380744 h 3282696"/>
              <a:gd name="connsiteX91" fmla="*/ 2176272 w 2359152"/>
              <a:gd name="connsiteY91" fmla="*/ 1362456 h 3282696"/>
              <a:gd name="connsiteX92" fmla="*/ 2167128 w 2359152"/>
              <a:gd name="connsiteY92" fmla="*/ 1335024 h 3282696"/>
              <a:gd name="connsiteX93" fmla="*/ 2148840 w 2359152"/>
              <a:gd name="connsiteY93" fmla="*/ 1307592 h 3282696"/>
              <a:gd name="connsiteX94" fmla="*/ 2121408 w 2359152"/>
              <a:gd name="connsiteY94" fmla="*/ 1261872 h 3282696"/>
              <a:gd name="connsiteX95" fmla="*/ 2084832 w 2359152"/>
              <a:gd name="connsiteY95" fmla="*/ 1207008 h 3282696"/>
              <a:gd name="connsiteX96" fmla="*/ 2075688 w 2359152"/>
              <a:gd name="connsiteY96" fmla="*/ 1179576 h 3282696"/>
              <a:gd name="connsiteX97" fmla="*/ 2039112 w 2359152"/>
              <a:gd name="connsiteY97" fmla="*/ 1106424 h 3282696"/>
              <a:gd name="connsiteX98" fmla="*/ 2029968 w 2359152"/>
              <a:gd name="connsiteY98" fmla="*/ 1069848 h 3282696"/>
              <a:gd name="connsiteX99" fmla="*/ 1993392 w 2359152"/>
              <a:gd name="connsiteY99" fmla="*/ 1014984 h 3282696"/>
              <a:gd name="connsiteX100" fmla="*/ 1984248 w 2359152"/>
              <a:gd name="connsiteY100" fmla="*/ 987552 h 3282696"/>
              <a:gd name="connsiteX101" fmla="*/ 1929384 w 2359152"/>
              <a:gd name="connsiteY101" fmla="*/ 932688 h 3282696"/>
              <a:gd name="connsiteX102" fmla="*/ 1874520 w 2359152"/>
              <a:gd name="connsiteY102" fmla="*/ 886968 h 3282696"/>
              <a:gd name="connsiteX103" fmla="*/ 1847088 w 2359152"/>
              <a:gd name="connsiteY103" fmla="*/ 877824 h 3282696"/>
              <a:gd name="connsiteX104" fmla="*/ 1773936 w 2359152"/>
              <a:gd name="connsiteY104" fmla="*/ 832104 h 3282696"/>
              <a:gd name="connsiteX105" fmla="*/ 1719072 w 2359152"/>
              <a:gd name="connsiteY105" fmla="*/ 795528 h 3282696"/>
              <a:gd name="connsiteX106" fmla="*/ 1664208 w 2359152"/>
              <a:gd name="connsiteY106" fmla="*/ 777240 h 3282696"/>
              <a:gd name="connsiteX107" fmla="*/ 1636776 w 2359152"/>
              <a:gd name="connsiteY107" fmla="*/ 768096 h 3282696"/>
              <a:gd name="connsiteX108" fmla="*/ 1600200 w 2359152"/>
              <a:gd name="connsiteY108" fmla="*/ 758952 h 3282696"/>
              <a:gd name="connsiteX109" fmla="*/ 1563624 w 2359152"/>
              <a:gd name="connsiteY109" fmla="*/ 740664 h 3282696"/>
              <a:gd name="connsiteX110" fmla="*/ 1472184 w 2359152"/>
              <a:gd name="connsiteY110" fmla="*/ 713232 h 3282696"/>
              <a:gd name="connsiteX111" fmla="*/ 1389888 w 2359152"/>
              <a:gd name="connsiteY111" fmla="*/ 667512 h 3282696"/>
              <a:gd name="connsiteX112" fmla="*/ 1362456 w 2359152"/>
              <a:gd name="connsiteY112" fmla="*/ 649224 h 3282696"/>
              <a:gd name="connsiteX113" fmla="*/ 1344168 w 2359152"/>
              <a:gd name="connsiteY113" fmla="*/ 621792 h 3282696"/>
              <a:gd name="connsiteX114" fmla="*/ 1298448 w 2359152"/>
              <a:gd name="connsiteY114" fmla="*/ 566928 h 3282696"/>
              <a:gd name="connsiteX115" fmla="*/ 1271016 w 2359152"/>
              <a:gd name="connsiteY115" fmla="*/ 512064 h 3282696"/>
              <a:gd name="connsiteX116" fmla="*/ 1280160 w 2359152"/>
              <a:gd name="connsiteY116" fmla="*/ 365760 h 3282696"/>
              <a:gd name="connsiteX117" fmla="*/ 1280160 w 2359152"/>
              <a:gd name="connsiteY117" fmla="*/ 173736 h 3282696"/>
              <a:gd name="connsiteX118" fmla="*/ 1261872 w 2359152"/>
              <a:gd name="connsiteY118" fmla="*/ 146304 h 3282696"/>
              <a:gd name="connsiteX119" fmla="*/ 1252728 w 2359152"/>
              <a:gd name="connsiteY119" fmla="*/ 118872 h 3282696"/>
              <a:gd name="connsiteX120" fmla="*/ 1234440 w 2359152"/>
              <a:gd name="connsiteY120" fmla="*/ 64008 h 3282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359152" h="3282696">
                <a:moveTo>
                  <a:pt x="1234440" y="64008"/>
                </a:moveTo>
                <a:cubicBezTo>
                  <a:pt x="1223772" y="53340"/>
                  <a:pt x="1203798" y="58633"/>
                  <a:pt x="1188720" y="54864"/>
                </a:cubicBezTo>
                <a:cubicBezTo>
                  <a:pt x="1179369" y="52526"/>
                  <a:pt x="1170830" y="47083"/>
                  <a:pt x="1161288" y="45720"/>
                </a:cubicBezTo>
                <a:cubicBezTo>
                  <a:pt x="1127960" y="40959"/>
                  <a:pt x="1094232" y="39624"/>
                  <a:pt x="1060704" y="36576"/>
                </a:cubicBezTo>
                <a:cubicBezTo>
                  <a:pt x="1048512" y="33528"/>
                  <a:pt x="1036695" y="27432"/>
                  <a:pt x="1024128" y="27432"/>
                </a:cubicBezTo>
                <a:cubicBezTo>
                  <a:pt x="1012646" y="27432"/>
                  <a:pt x="973056" y="41408"/>
                  <a:pt x="960120" y="45720"/>
                </a:cubicBezTo>
                <a:cubicBezTo>
                  <a:pt x="565234" y="24937"/>
                  <a:pt x="1052500" y="49343"/>
                  <a:pt x="493776" y="27432"/>
                </a:cubicBezTo>
                <a:cubicBezTo>
                  <a:pt x="435828" y="25160"/>
                  <a:pt x="377952" y="21336"/>
                  <a:pt x="320040" y="18288"/>
                </a:cubicBezTo>
                <a:cubicBezTo>
                  <a:pt x="292608" y="15240"/>
                  <a:pt x="264969" y="13682"/>
                  <a:pt x="237744" y="9144"/>
                </a:cubicBezTo>
                <a:cubicBezTo>
                  <a:pt x="228237" y="7559"/>
                  <a:pt x="219951" y="0"/>
                  <a:pt x="210312" y="0"/>
                </a:cubicBezTo>
                <a:cubicBezTo>
                  <a:pt x="167531" y="0"/>
                  <a:pt x="124968" y="6096"/>
                  <a:pt x="82296" y="9144"/>
                </a:cubicBezTo>
                <a:cubicBezTo>
                  <a:pt x="79248" y="27432"/>
                  <a:pt x="76788" y="45828"/>
                  <a:pt x="73152" y="64008"/>
                </a:cubicBezTo>
                <a:cubicBezTo>
                  <a:pt x="70687" y="76331"/>
                  <a:pt x="66256" y="88219"/>
                  <a:pt x="64008" y="100584"/>
                </a:cubicBezTo>
                <a:cubicBezTo>
                  <a:pt x="60153" y="121789"/>
                  <a:pt x="59091" y="143458"/>
                  <a:pt x="54864" y="164592"/>
                </a:cubicBezTo>
                <a:cubicBezTo>
                  <a:pt x="52974" y="174043"/>
                  <a:pt x="47887" y="182632"/>
                  <a:pt x="45720" y="192024"/>
                </a:cubicBezTo>
                <a:cubicBezTo>
                  <a:pt x="38731" y="222312"/>
                  <a:pt x="37262" y="253975"/>
                  <a:pt x="27432" y="283464"/>
                </a:cubicBezTo>
                <a:cubicBezTo>
                  <a:pt x="24384" y="292608"/>
                  <a:pt x="20379" y="301487"/>
                  <a:pt x="18288" y="310896"/>
                </a:cubicBezTo>
                <a:cubicBezTo>
                  <a:pt x="13213" y="333733"/>
                  <a:pt x="2917" y="409350"/>
                  <a:pt x="0" y="429768"/>
                </a:cubicBezTo>
                <a:cubicBezTo>
                  <a:pt x="3549" y="550444"/>
                  <a:pt x="1896" y="710109"/>
                  <a:pt x="18288" y="841248"/>
                </a:cubicBezTo>
                <a:cubicBezTo>
                  <a:pt x="21190" y="864465"/>
                  <a:pt x="30703" y="900051"/>
                  <a:pt x="36576" y="923544"/>
                </a:cubicBezTo>
                <a:cubicBezTo>
                  <a:pt x="39624" y="950976"/>
                  <a:pt x="43103" y="978364"/>
                  <a:pt x="45720" y="1005840"/>
                </a:cubicBezTo>
                <a:cubicBezTo>
                  <a:pt x="49200" y="1042377"/>
                  <a:pt x="48830" y="1079365"/>
                  <a:pt x="54864" y="1115568"/>
                </a:cubicBezTo>
                <a:cubicBezTo>
                  <a:pt x="58033" y="1134583"/>
                  <a:pt x="69371" y="1151529"/>
                  <a:pt x="73152" y="1170432"/>
                </a:cubicBezTo>
                <a:cubicBezTo>
                  <a:pt x="76200" y="1185672"/>
                  <a:pt x="79595" y="1200847"/>
                  <a:pt x="82296" y="1216152"/>
                </a:cubicBezTo>
                <a:cubicBezTo>
                  <a:pt x="104653" y="1342840"/>
                  <a:pt x="88212" y="1288765"/>
                  <a:pt x="109728" y="1353312"/>
                </a:cubicBezTo>
                <a:cubicBezTo>
                  <a:pt x="112776" y="1399032"/>
                  <a:pt x="115607" y="1444767"/>
                  <a:pt x="118872" y="1490472"/>
                </a:cubicBezTo>
                <a:cubicBezTo>
                  <a:pt x="121042" y="1520853"/>
                  <a:pt x="127074" y="1629648"/>
                  <a:pt x="137160" y="1673352"/>
                </a:cubicBezTo>
                <a:cubicBezTo>
                  <a:pt x="141495" y="1692136"/>
                  <a:pt x="149352" y="1709928"/>
                  <a:pt x="155448" y="1728216"/>
                </a:cubicBezTo>
                <a:cubicBezTo>
                  <a:pt x="158496" y="1737360"/>
                  <a:pt x="163007" y="1746141"/>
                  <a:pt x="164592" y="1755648"/>
                </a:cubicBezTo>
                <a:cubicBezTo>
                  <a:pt x="167640" y="1773936"/>
                  <a:pt x="169239" y="1792525"/>
                  <a:pt x="173736" y="1810512"/>
                </a:cubicBezTo>
                <a:cubicBezTo>
                  <a:pt x="178411" y="1829214"/>
                  <a:pt x="185928" y="1847088"/>
                  <a:pt x="192024" y="1865376"/>
                </a:cubicBezTo>
                <a:lnTo>
                  <a:pt x="210312" y="1920240"/>
                </a:lnTo>
                <a:cubicBezTo>
                  <a:pt x="213360" y="1929384"/>
                  <a:pt x="217566" y="1938221"/>
                  <a:pt x="219456" y="1947672"/>
                </a:cubicBezTo>
                <a:cubicBezTo>
                  <a:pt x="225741" y="1979099"/>
                  <a:pt x="229135" y="1999837"/>
                  <a:pt x="237744" y="2029968"/>
                </a:cubicBezTo>
                <a:cubicBezTo>
                  <a:pt x="240392" y="2039236"/>
                  <a:pt x="242577" y="2048779"/>
                  <a:pt x="246888" y="2057400"/>
                </a:cubicBezTo>
                <a:cubicBezTo>
                  <a:pt x="251803" y="2067230"/>
                  <a:pt x="259080" y="2075688"/>
                  <a:pt x="265176" y="2084832"/>
                </a:cubicBezTo>
                <a:cubicBezTo>
                  <a:pt x="268224" y="2097024"/>
                  <a:pt x="271855" y="2109085"/>
                  <a:pt x="274320" y="2121408"/>
                </a:cubicBezTo>
                <a:cubicBezTo>
                  <a:pt x="277956" y="2139588"/>
                  <a:pt x="278967" y="2158285"/>
                  <a:pt x="283464" y="2176272"/>
                </a:cubicBezTo>
                <a:cubicBezTo>
                  <a:pt x="288139" y="2194974"/>
                  <a:pt x="297077" y="2212434"/>
                  <a:pt x="301752" y="2231136"/>
                </a:cubicBezTo>
                <a:cubicBezTo>
                  <a:pt x="330338" y="2345479"/>
                  <a:pt x="293804" y="2203317"/>
                  <a:pt x="320040" y="2295144"/>
                </a:cubicBezTo>
                <a:cubicBezTo>
                  <a:pt x="323946" y="2308816"/>
                  <a:pt x="331020" y="2344536"/>
                  <a:pt x="338328" y="2359152"/>
                </a:cubicBezTo>
                <a:cubicBezTo>
                  <a:pt x="343243" y="2368982"/>
                  <a:pt x="352153" y="2376541"/>
                  <a:pt x="356616" y="2386584"/>
                </a:cubicBezTo>
                <a:cubicBezTo>
                  <a:pt x="364445" y="2404200"/>
                  <a:pt x="368808" y="2423160"/>
                  <a:pt x="374904" y="2441448"/>
                </a:cubicBezTo>
                <a:cubicBezTo>
                  <a:pt x="377952" y="2450592"/>
                  <a:pt x="378701" y="2460860"/>
                  <a:pt x="384048" y="2468880"/>
                </a:cubicBezTo>
                <a:cubicBezTo>
                  <a:pt x="396240" y="2487168"/>
                  <a:pt x="413673" y="2502892"/>
                  <a:pt x="420624" y="2523744"/>
                </a:cubicBezTo>
                <a:cubicBezTo>
                  <a:pt x="433915" y="2563616"/>
                  <a:pt x="433049" y="2577059"/>
                  <a:pt x="457200" y="2606040"/>
                </a:cubicBezTo>
                <a:cubicBezTo>
                  <a:pt x="465479" y="2615974"/>
                  <a:pt x="475488" y="2624328"/>
                  <a:pt x="484632" y="2633472"/>
                </a:cubicBezTo>
                <a:cubicBezTo>
                  <a:pt x="487680" y="2645664"/>
                  <a:pt x="488826" y="2658497"/>
                  <a:pt x="493776" y="2670048"/>
                </a:cubicBezTo>
                <a:cubicBezTo>
                  <a:pt x="498105" y="2680149"/>
                  <a:pt x="505676" y="2688537"/>
                  <a:pt x="512064" y="2697480"/>
                </a:cubicBezTo>
                <a:cubicBezTo>
                  <a:pt x="518967" y="2707144"/>
                  <a:pt x="550601" y="2747122"/>
                  <a:pt x="557784" y="2761488"/>
                </a:cubicBezTo>
                <a:cubicBezTo>
                  <a:pt x="562095" y="2770109"/>
                  <a:pt x="562617" y="2780299"/>
                  <a:pt x="566928" y="2788920"/>
                </a:cubicBezTo>
                <a:cubicBezTo>
                  <a:pt x="571843" y="2798750"/>
                  <a:pt x="580753" y="2806309"/>
                  <a:pt x="585216" y="2816352"/>
                </a:cubicBezTo>
                <a:cubicBezTo>
                  <a:pt x="593045" y="2833968"/>
                  <a:pt x="592811" y="2855176"/>
                  <a:pt x="603504" y="2871216"/>
                </a:cubicBezTo>
                <a:cubicBezTo>
                  <a:pt x="655915" y="2949832"/>
                  <a:pt x="593078" y="2850364"/>
                  <a:pt x="630936" y="2926080"/>
                </a:cubicBezTo>
                <a:cubicBezTo>
                  <a:pt x="635851" y="2935910"/>
                  <a:pt x="644309" y="2943682"/>
                  <a:pt x="649224" y="2953512"/>
                </a:cubicBezTo>
                <a:cubicBezTo>
                  <a:pt x="653535" y="2962133"/>
                  <a:pt x="653687" y="2972518"/>
                  <a:pt x="658368" y="2980944"/>
                </a:cubicBezTo>
                <a:cubicBezTo>
                  <a:pt x="669042" y="3000157"/>
                  <a:pt x="687993" y="3014956"/>
                  <a:pt x="694944" y="3035808"/>
                </a:cubicBezTo>
                <a:cubicBezTo>
                  <a:pt x="697992" y="3044952"/>
                  <a:pt x="698067" y="3055714"/>
                  <a:pt x="704088" y="3063240"/>
                </a:cubicBezTo>
                <a:cubicBezTo>
                  <a:pt x="710953" y="3071822"/>
                  <a:pt x="722376" y="3075432"/>
                  <a:pt x="731520" y="3081528"/>
                </a:cubicBezTo>
                <a:cubicBezTo>
                  <a:pt x="737616" y="3090672"/>
                  <a:pt x="742507" y="3100746"/>
                  <a:pt x="749808" y="3108960"/>
                </a:cubicBezTo>
                <a:cubicBezTo>
                  <a:pt x="766991" y="3128290"/>
                  <a:pt x="790326" y="3142305"/>
                  <a:pt x="804672" y="3163824"/>
                </a:cubicBezTo>
                <a:cubicBezTo>
                  <a:pt x="850078" y="3231932"/>
                  <a:pt x="791720" y="3148282"/>
                  <a:pt x="850392" y="3218688"/>
                </a:cubicBezTo>
                <a:cubicBezTo>
                  <a:pt x="872970" y="3245781"/>
                  <a:pt x="861342" y="3249507"/>
                  <a:pt x="896112" y="3264408"/>
                </a:cubicBezTo>
                <a:cubicBezTo>
                  <a:pt x="907663" y="3269358"/>
                  <a:pt x="920496" y="3270504"/>
                  <a:pt x="932688" y="3273552"/>
                </a:cubicBezTo>
                <a:lnTo>
                  <a:pt x="1536192" y="3264408"/>
                </a:lnTo>
                <a:cubicBezTo>
                  <a:pt x="1560757" y="3263744"/>
                  <a:pt x="1584770" y="3255264"/>
                  <a:pt x="1609344" y="3255264"/>
                </a:cubicBezTo>
                <a:cubicBezTo>
                  <a:pt x="1682559" y="3255264"/>
                  <a:pt x="1755648" y="3261360"/>
                  <a:pt x="1828800" y="3264408"/>
                </a:cubicBezTo>
                <a:cubicBezTo>
                  <a:pt x="1859280" y="3267456"/>
                  <a:pt x="1889964" y="3268894"/>
                  <a:pt x="1920240" y="3273552"/>
                </a:cubicBezTo>
                <a:cubicBezTo>
                  <a:pt x="1929767" y="3275018"/>
                  <a:pt x="1938033" y="3282696"/>
                  <a:pt x="1947672" y="3282696"/>
                </a:cubicBezTo>
                <a:cubicBezTo>
                  <a:pt x="1996535" y="3282696"/>
                  <a:pt x="2045208" y="3276600"/>
                  <a:pt x="2093976" y="3273552"/>
                </a:cubicBezTo>
                <a:cubicBezTo>
                  <a:pt x="2110686" y="3267982"/>
                  <a:pt x="2141582" y="3256904"/>
                  <a:pt x="2157984" y="3255264"/>
                </a:cubicBezTo>
                <a:cubicBezTo>
                  <a:pt x="2206605" y="3250402"/>
                  <a:pt x="2255520" y="3249168"/>
                  <a:pt x="2304288" y="3246120"/>
                </a:cubicBezTo>
                <a:cubicBezTo>
                  <a:pt x="2310384" y="3236976"/>
                  <a:pt x="2318247" y="3228789"/>
                  <a:pt x="2322576" y="3218688"/>
                </a:cubicBezTo>
                <a:cubicBezTo>
                  <a:pt x="2327526" y="3207137"/>
                  <a:pt x="2328268" y="3194196"/>
                  <a:pt x="2331720" y="3182112"/>
                </a:cubicBezTo>
                <a:cubicBezTo>
                  <a:pt x="2334368" y="3172844"/>
                  <a:pt x="2337816" y="3163824"/>
                  <a:pt x="2340864" y="3154680"/>
                </a:cubicBezTo>
                <a:cubicBezTo>
                  <a:pt x="2343912" y="3133344"/>
                  <a:pt x="2346153" y="3111877"/>
                  <a:pt x="2350008" y="3090672"/>
                </a:cubicBezTo>
                <a:cubicBezTo>
                  <a:pt x="2352256" y="3078307"/>
                  <a:pt x="2359152" y="3066663"/>
                  <a:pt x="2359152" y="3054096"/>
                </a:cubicBezTo>
                <a:cubicBezTo>
                  <a:pt x="2359152" y="2974789"/>
                  <a:pt x="2355283" y="2895483"/>
                  <a:pt x="2350008" y="2816352"/>
                </a:cubicBezTo>
                <a:cubicBezTo>
                  <a:pt x="2349172" y="2803813"/>
                  <a:pt x="2344316" y="2791860"/>
                  <a:pt x="2340864" y="2779776"/>
                </a:cubicBezTo>
                <a:cubicBezTo>
                  <a:pt x="2333697" y="2754691"/>
                  <a:pt x="2323094" y="2730780"/>
                  <a:pt x="2313432" y="2706624"/>
                </a:cubicBezTo>
                <a:cubicBezTo>
                  <a:pt x="2298109" y="2584042"/>
                  <a:pt x="2299604" y="2630359"/>
                  <a:pt x="2313432" y="2450592"/>
                </a:cubicBezTo>
                <a:cubicBezTo>
                  <a:pt x="2316564" y="2409875"/>
                  <a:pt x="2326121" y="2389198"/>
                  <a:pt x="2331720" y="2350008"/>
                </a:cubicBezTo>
                <a:cubicBezTo>
                  <a:pt x="2335623" y="2322685"/>
                  <a:pt x="2337816" y="2295144"/>
                  <a:pt x="2340864" y="2267712"/>
                </a:cubicBezTo>
                <a:cubicBezTo>
                  <a:pt x="2337816" y="2173224"/>
                  <a:pt x="2336326" y="2078673"/>
                  <a:pt x="2331720" y="1984248"/>
                </a:cubicBezTo>
                <a:cubicBezTo>
                  <a:pt x="2330228" y="1953652"/>
                  <a:pt x="2324145" y="1923400"/>
                  <a:pt x="2322576" y="1892808"/>
                </a:cubicBezTo>
                <a:cubicBezTo>
                  <a:pt x="2318046" y="1804480"/>
                  <a:pt x="2320580" y="1715787"/>
                  <a:pt x="2313432" y="1627632"/>
                </a:cubicBezTo>
                <a:cubicBezTo>
                  <a:pt x="2311401" y="1602580"/>
                  <a:pt x="2301240" y="1578864"/>
                  <a:pt x="2295144" y="1554480"/>
                </a:cubicBezTo>
                <a:lnTo>
                  <a:pt x="2286000" y="1517904"/>
                </a:lnTo>
                <a:cubicBezTo>
                  <a:pt x="2282952" y="1505712"/>
                  <a:pt x="2287313" y="1488299"/>
                  <a:pt x="2276856" y="1481328"/>
                </a:cubicBezTo>
                <a:lnTo>
                  <a:pt x="2249424" y="1463040"/>
                </a:lnTo>
                <a:cubicBezTo>
                  <a:pt x="2239895" y="1434454"/>
                  <a:pt x="2230654" y="1398711"/>
                  <a:pt x="2203704" y="1380744"/>
                </a:cubicBezTo>
                <a:lnTo>
                  <a:pt x="2176272" y="1362456"/>
                </a:lnTo>
                <a:cubicBezTo>
                  <a:pt x="2173224" y="1353312"/>
                  <a:pt x="2171439" y="1343645"/>
                  <a:pt x="2167128" y="1335024"/>
                </a:cubicBezTo>
                <a:cubicBezTo>
                  <a:pt x="2162213" y="1325194"/>
                  <a:pt x="2154665" y="1316911"/>
                  <a:pt x="2148840" y="1307592"/>
                </a:cubicBezTo>
                <a:cubicBezTo>
                  <a:pt x="2139420" y="1292521"/>
                  <a:pt x="2130950" y="1276866"/>
                  <a:pt x="2121408" y="1261872"/>
                </a:cubicBezTo>
                <a:cubicBezTo>
                  <a:pt x="2109608" y="1243329"/>
                  <a:pt x="2091783" y="1227860"/>
                  <a:pt x="2084832" y="1207008"/>
                </a:cubicBezTo>
                <a:cubicBezTo>
                  <a:pt x="2081784" y="1197864"/>
                  <a:pt x="2079676" y="1188351"/>
                  <a:pt x="2075688" y="1179576"/>
                </a:cubicBezTo>
                <a:cubicBezTo>
                  <a:pt x="2064407" y="1154757"/>
                  <a:pt x="2045724" y="1132872"/>
                  <a:pt x="2039112" y="1106424"/>
                </a:cubicBezTo>
                <a:cubicBezTo>
                  <a:pt x="2036064" y="1094232"/>
                  <a:pt x="2035588" y="1081088"/>
                  <a:pt x="2029968" y="1069848"/>
                </a:cubicBezTo>
                <a:cubicBezTo>
                  <a:pt x="2020138" y="1050189"/>
                  <a:pt x="2000343" y="1035836"/>
                  <a:pt x="1993392" y="1014984"/>
                </a:cubicBezTo>
                <a:cubicBezTo>
                  <a:pt x="1990344" y="1005840"/>
                  <a:pt x="1990166" y="995160"/>
                  <a:pt x="1984248" y="987552"/>
                </a:cubicBezTo>
                <a:cubicBezTo>
                  <a:pt x="1968370" y="967137"/>
                  <a:pt x="1947672" y="950976"/>
                  <a:pt x="1929384" y="932688"/>
                </a:cubicBezTo>
                <a:cubicBezTo>
                  <a:pt x="1909161" y="912465"/>
                  <a:pt x="1899981" y="899699"/>
                  <a:pt x="1874520" y="886968"/>
                </a:cubicBezTo>
                <a:cubicBezTo>
                  <a:pt x="1865899" y="882657"/>
                  <a:pt x="1855550" y="882439"/>
                  <a:pt x="1847088" y="877824"/>
                </a:cubicBezTo>
                <a:cubicBezTo>
                  <a:pt x="1821844" y="864055"/>
                  <a:pt x="1797861" y="848054"/>
                  <a:pt x="1773936" y="832104"/>
                </a:cubicBezTo>
                <a:cubicBezTo>
                  <a:pt x="1755648" y="819912"/>
                  <a:pt x="1739924" y="802479"/>
                  <a:pt x="1719072" y="795528"/>
                </a:cubicBezTo>
                <a:lnTo>
                  <a:pt x="1664208" y="777240"/>
                </a:lnTo>
                <a:cubicBezTo>
                  <a:pt x="1655064" y="774192"/>
                  <a:pt x="1646127" y="770434"/>
                  <a:pt x="1636776" y="768096"/>
                </a:cubicBezTo>
                <a:cubicBezTo>
                  <a:pt x="1624584" y="765048"/>
                  <a:pt x="1611967" y="763365"/>
                  <a:pt x="1600200" y="758952"/>
                </a:cubicBezTo>
                <a:cubicBezTo>
                  <a:pt x="1587437" y="754166"/>
                  <a:pt x="1576280" y="745726"/>
                  <a:pt x="1563624" y="740664"/>
                </a:cubicBezTo>
                <a:cubicBezTo>
                  <a:pt x="1509299" y="718934"/>
                  <a:pt x="1519338" y="726705"/>
                  <a:pt x="1472184" y="713232"/>
                </a:cubicBezTo>
                <a:cubicBezTo>
                  <a:pt x="1429936" y="701161"/>
                  <a:pt x="1439009" y="700259"/>
                  <a:pt x="1389888" y="667512"/>
                </a:cubicBezTo>
                <a:lnTo>
                  <a:pt x="1362456" y="649224"/>
                </a:lnTo>
                <a:cubicBezTo>
                  <a:pt x="1356360" y="640080"/>
                  <a:pt x="1351203" y="630235"/>
                  <a:pt x="1344168" y="621792"/>
                </a:cubicBezTo>
                <a:cubicBezTo>
                  <a:pt x="1318889" y="591458"/>
                  <a:pt x="1315475" y="600982"/>
                  <a:pt x="1298448" y="566928"/>
                </a:cubicBezTo>
                <a:cubicBezTo>
                  <a:pt x="1260590" y="491212"/>
                  <a:pt x="1323427" y="590680"/>
                  <a:pt x="1271016" y="512064"/>
                </a:cubicBezTo>
                <a:cubicBezTo>
                  <a:pt x="1274064" y="463296"/>
                  <a:pt x="1275527" y="414403"/>
                  <a:pt x="1280160" y="365760"/>
                </a:cubicBezTo>
                <a:cubicBezTo>
                  <a:pt x="1290921" y="252770"/>
                  <a:pt x="1315318" y="396405"/>
                  <a:pt x="1280160" y="173736"/>
                </a:cubicBezTo>
                <a:cubicBezTo>
                  <a:pt x="1278446" y="162881"/>
                  <a:pt x="1266787" y="156134"/>
                  <a:pt x="1261872" y="146304"/>
                </a:cubicBezTo>
                <a:cubicBezTo>
                  <a:pt x="1257561" y="137683"/>
                  <a:pt x="1256308" y="127821"/>
                  <a:pt x="1252728" y="118872"/>
                </a:cubicBezTo>
                <a:cubicBezTo>
                  <a:pt x="1250197" y="112544"/>
                  <a:pt x="1245108" y="74676"/>
                  <a:pt x="1234440" y="6400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8810109" y="2243471"/>
            <a:ext cx="1094672" cy="3072809"/>
          </a:xfrm>
          <a:custGeom>
            <a:avLst/>
            <a:gdLst>
              <a:gd name="connsiteX0" fmla="*/ 1073933 w 1095198"/>
              <a:gd name="connsiteY0" fmla="*/ 0 h 3072809"/>
              <a:gd name="connsiteX1" fmla="*/ 1020770 w 1095198"/>
              <a:gd name="connsiteY1" fmla="*/ 42530 h 3072809"/>
              <a:gd name="connsiteX2" fmla="*/ 1010138 w 1095198"/>
              <a:gd name="connsiteY2" fmla="*/ 74428 h 3072809"/>
              <a:gd name="connsiteX3" fmla="*/ 978240 w 1095198"/>
              <a:gd name="connsiteY3" fmla="*/ 95693 h 3072809"/>
              <a:gd name="connsiteX4" fmla="*/ 946342 w 1095198"/>
              <a:gd name="connsiteY4" fmla="*/ 138223 h 3072809"/>
              <a:gd name="connsiteX5" fmla="*/ 925077 w 1095198"/>
              <a:gd name="connsiteY5" fmla="*/ 170121 h 3072809"/>
              <a:gd name="connsiteX6" fmla="*/ 893180 w 1095198"/>
              <a:gd name="connsiteY6" fmla="*/ 180753 h 3072809"/>
              <a:gd name="connsiteX7" fmla="*/ 861282 w 1095198"/>
              <a:gd name="connsiteY7" fmla="*/ 202018 h 3072809"/>
              <a:gd name="connsiteX8" fmla="*/ 829384 w 1095198"/>
              <a:gd name="connsiteY8" fmla="*/ 244549 h 3072809"/>
              <a:gd name="connsiteX9" fmla="*/ 786854 w 1095198"/>
              <a:gd name="connsiteY9" fmla="*/ 265814 h 3072809"/>
              <a:gd name="connsiteX10" fmla="*/ 744324 w 1095198"/>
              <a:gd name="connsiteY10" fmla="*/ 318977 h 3072809"/>
              <a:gd name="connsiteX11" fmla="*/ 712426 w 1095198"/>
              <a:gd name="connsiteY11" fmla="*/ 329609 h 3072809"/>
              <a:gd name="connsiteX12" fmla="*/ 701794 w 1095198"/>
              <a:gd name="connsiteY12" fmla="*/ 361507 h 3072809"/>
              <a:gd name="connsiteX13" fmla="*/ 648631 w 1095198"/>
              <a:gd name="connsiteY13" fmla="*/ 393404 h 3072809"/>
              <a:gd name="connsiteX14" fmla="*/ 627366 w 1095198"/>
              <a:gd name="connsiteY14" fmla="*/ 414670 h 3072809"/>
              <a:gd name="connsiteX15" fmla="*/ 595468 w 1095198"/>
              <a:gd name="connsiteY15" fmla="*/ 478465 h 3072809"/>
              <a:gd name="connsiteX16" fmla="*/ 531673 w 1095198"/>
              <a:gd name="connsiteY16" fmla="*/ 542260 h 3072809"/>
              <a:gd name="connsiteX17" fmla="*/ 510407 w 1095198"/>
              <a:gd name="connsiteY17" fmla="*/ 563525 h 3072809"/>
              <a:gd name="connsiteX18" fmla="*/ 478510 w 1095198"/>
              <a:gd name="connsiteY18" fmla="*/ 584790 h 3072809"/>
              <a:gd name="connsiteX19" fmla="*/ 425347 w 1095198"/>
              <a:gd name="connsiteY19" fmla="*/ 627321 h 3072809"/>
              <a:gd name="connsiteX20" fmla="*/ 414714 w 1095198"/>
              <a:gd name="connsiteY20" fmla="*/ 659218 h 3072809"/>
              <a:gd name="connsiteX21" fmla="*/ 382817 w 1095198"/>
              <a:gd name="connsiteY21" fmla="*/ 680483 h 3072809"/>
              <a:gd name="connsiteX22" fmla="*/ 361552 w 1095198"/>
              <a:gd name="connsiteY22" fmla="*/ 701749 h 3072809"/>
              <a:gd name="connsiteX23" fmla="*/ 297756 w 1095198"/>
              <a:gd name="connsiteY23" fmla="*/ 744279 h 3072809"/>
              <a:gd name="connsiteX24" fmla="*/ 255226 w 1095198"/>
              <a:gd name="connsiteY24" fmla="*/ 797442 h 3072809"/>
              <a:gd name="connsiteX25" fmla="*/ 212696 w 1095198"/>
              <a:gd name="connsiteY25" fmla="*/ 861237 h 3072809"/>
              <a:gd name="connsiteX26" fmla="*/ 159533 w 1095198"/>
              <a:gd name="connsiteY26" fmla="*/ 925032 h 3072809"/>
              <a:gd name="connsiteX27" fmla="*/ 148901 w 1095198"/>
              <a:gd name="connsiteY27" fmla="*/ 956930 h 3072809"/>
              <a:gd name="connsiteX28" fmla="*/ 106370 w 1095198"/>
              <a:gd name="connsiteY28" fmla="*/ 1020725 h 3072809"/>
              <a:gd name="connsiteX29" fmla="*/ 85105 w 1095198"/>
              <a:gd name="connsiteY29" fmla="*/ 1084521 h 3072809"/>
              <a:gd name="connsiteX30" fmla="*/ 63840 w 1095198"/>
              <a:gd name="connsiteY30" fmla="*/ 1148316 h 3072809"/>
              <a:gd name="connsiteX31" fmla="*/ 31942 w 1095198"/>
              <a:gd name="connsiteY31" fmla="*/ 1244009 h 3072809"/>
              <a:gd name="connsiteX32" fmla="*/ 21310 w 1095198"/>
              <a:gd name="connsiteY32" fmla="*/ 1275907 h 3072809"/>
              <a:gd name="connsiteX33" fmla="*/ 10677 w 1095198"/>
              <a:gd name="connsiteY33" fmla="*/ 1329070 h 3072809"/>
              <a:gd name="connsiteX34" fmla="*/ 10677 w 1095198"/>
              <a:gd name="connsiteY34" fmla="*/ 1711842 h 3072809"/>
              <a:gd name="connsiteX35" fmla="*/ 31942 w 1095198"/>
              <a:gd name="connsiteY35" fmla="*/ 1796902 h 3072809"/>
              <a:gd name="connsiteX36" fmla="*/ 53207 w 1095198"/>
              <a:gd name="connsiteY36" fmla="*/ 1871330 h 3072809"/>
              <a:gd name="connsiteX37" fmla="*/ 74473 w 1095198"/>
              <a:gd name="connsiteY37" fmla="*/ 1903228 h 3072809"/>
              <a:gd name="connsiteX38" fmla="*/ 95738 w 1095198"/>
              <a:gd name="connsiteY38" fmla="*/ 1988288 h 3072809"/>
              <a:gd name="connsiteX39" fmla="*/ 170166 w 1095198"/>
              <a:gd name="connsiteY39" fmla="*/ 2073349 h 3072809"/>
              <a:gd name="connsiteX40" fmla="*/ 191431 w 1095198"/>
              <a:gd name="connsiteY40" fmla="*/ 2105246 h 3072809"/>
              <a:gd name="connsiteX41" fmla="*/ 233961 w 1095198"/>
              <a:gd name="connsiteY41" fmla="*/ 2147777 h 3072809"/>
              <a:gd name="connsiteX42" fmla="*/ 265859 w 1095198"/>
              <a:gd name="connsiteY42" fmla="*/ 2211572 h 3072809"/>
              <a:gd name="connsiteX43" fmla="*/ 297756 w 1095198"/>
              <a:gd name="connsiteY43" fmla="*/ 2232837 h 3072809"/>
              <a:gd name="connsiteX44" fmla="*/ 319021 w 1095198"/>
              <a:gd name="connsiteY44" fmla="*/ 2264735 h 3072809"/>
              <a:gd name="connsiteX45" fmla="*/ 372184 w 1095198"/>
              <a:gd name="connsiteY45" fmla="*/ 2317897 h 3072809"/>
              <a:gd name="connsiteX46" fmla="*/ 414714 w 1095198"/>
              <a:gd name="connsiteY46" fmla="*/ 2381693 h 3072809"/>
              <a:gd name="connsiteX47" fmla="*/ 499775 w 1095198"/>
              <a:gd name="connsiteY47" fmla="*/ 2456121 h 3072809"/>
              <a:gd name="connsiteX48" fmla="*/ 542305 w 1095198"/>
              <a:gd name="connsiteY48" fmla="*/ 2519916 h 3072809"/>
              <a:gd name="connsiteX49" fmla="*/ 606101 w 1095198"/>
              <a:gd name="connsiteY49" fmla="*/ 2562446 h 3072809"/>
              <a:gd name="connsiteX50" fmla="*/ 648631 w 1095198"/>
              <a:gd name="connsiteY50" fmla="*/ 2626242 h 3072809"/>
              <a:gd name="connsiteX51" fmla="*/ 701794 w 1095198"/>
              <a:gd name="connsiteY51" fmla="*/ 2668772 h 3072809"/>
              <a:gd name="connsiteX52" fmla="*/ 733691 w 1095198"/>
              <a:gd name="connsiteY52" fmla="*/ 2690037 h 3072809"/>
              <a:gd name="connsiteX53" fmla="*/ 754956 w 1095198"/>
              <a:gd name="connsiteY53" fmla="*/ 2721935 h 3072809"/>
              <a:gd name="connsiteX54" fmla="*/ 776221 w 1095198"/>
              <a:gd name="connsiteY54" fmla="*/ 2764465 h 3072809"/>
              <a:gd name="connsiteX55" fmla="*/ 840017 w 1095198"/>
              <a:gd name="connsiteY55" fmla="*/ 2785730 h 3072809"/>
              <a:gd name="connsiteX56" fmla="*/ 882547 w 1095198"/>
              <a:gd name="connsiteY56" fmla="*/ 2838893 h 3072809"/>
              <a:gd name="connsiteX57" fmla="*/ 914445 w 1095198"/>
              <a:gd name="connsiteY57" fmla="*/ 2902688 h 3072809"/>
              <a:gd name="connsiteX58" fmla="*/ 946342 w 1095198"/>
              <a:gd name="connsiteY58" fmla="*/ 2923953 h 3072809"/>
              <a:gd name="connsiteX59" fmla="*/ 967607 w 1095198"/>
              <a:gd name="connsiteY59" fmla="*/ 2955851 h 3072809"/>
              <a:gd name="connsiteX60" fmla="*/ 1020770 w 1095198"/>
              <a:gd name="connsiteY60" fmla="*/ 2998381 h 3072809"/>
              <a:gd name="connsiteX61" fmla="*/ 1031403 w 1095198"/>
              <a:gd name="connsiteY61" fmla="*/ 3030279 h 3072809"/>
              <a:gd name="connsiteX62" fmla="*/ 1095198 w 1095198"/>
              <a:gd name="connsiteY62" fmla="*/ 3072809 h 307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095198" h="3072809">
                <a:moveTo>
                  <a:pt x="1073933" y="0"/>
                </a:moveTo>
                <a:cubicBezTo>
                  <a:pt x="1056212" y="14177"/>
                  <a:pt x="1035539" y="25299"/>
                  <a:pt x="1020770" y="42530"/>
                </a:cubicBezTo>
                <a:cubicBezTo>
                  <a:pt x="1013476" y="51040"/>
                  <a:pt x="1017139" y="65676"/>
                  <a:pt x="1010138" y="74428"/>
                </a:cubicBezTo>
                <a:cubicBezTo>
                  <a:pt x="1002155" y="84407"/>
                  <a:pt x="987276" y="86657"/>
                  <a:pt x="978240" y="95693"/>
                </a:cubicBezTo>
                <a:cubicBezTo>
                  <a:pt x="965709" y="108223"/>
                  <a:pt x="956642" y="123803"/>
                  <a:pt x="946342" y="138223"/>
                </a:cubicBezTo>
                <a:cubicBezTo>
                  <a:pt x="938914" y="148622"/>
                  <a:pt x="935056" y="162138"/>
                  <a:pt x="925077" y="170121"/>
                </a:cubicBezTo>
                <a:cubicBezTo>
                  <a:pt x="916326" y="177122"/>
                  <a:pt x="903812" y="177209"/>
                  <a:pt x="893180" y="180753"/>
                </a:cubicBezTo>
                <a:cubicBezTo>
                  <a:pt x="882547" y="187841"/>
                  <a:pt x="870318" y="192982"/>
                  <a:pt x="861282" y="202018"/>
                </a:cubicBezTo>
                <a:cubicBezTo>
                  <a:pt x="848751" y="214549"/>
                  <a:pt x="842839" y="233016"/>
                  <a:pt x="829384" y="244549"/>
                </a:cubicBezTo>
                <a:cubicBezTo>
                  <a:pt x="817350" y="254864"/>
                  <a:pt x="801031" y="258726"/>
                  <a:pt x="786854" y="265814"/>
                </a:cubicBezTo>
                <a:cubicBezTo>
                  <a:pt x="777197" y="280299"/>
                  <a:pt x="761156" y="308878"/>
                  <a:pt x="744324" y="318977"/>
                </a:cubicBezTo>
                <a:cubicBezTo>
                  <a:pt x="734713" y="324743"/>
                  <a:pt x="723059" y="326065"/>
                  <a:pt x="712426" y="329609"/>
                </a:cubicBezTo>
                <a:cubicBezTo>
                  <a:pt x="708882" y="340242"/>
                  <a:pt x="707560" y="351896"/>
                  <a:pt x="701794" y="361507"/>
                </a:cubicBezTo>
                <a:cubicBezTo>
                  <a:pt x="687199" y="385831"/>
                  <a:pt x="673720" y="385041"/>
                  <a:pt x="648631" y="393404"/>
                </a:cubicBezTo>
                <a:cubicBezTo>
                  <a:pt x="641543" y="400493"/>
                  <a:pt x="632524" y="406074"/>
                  <a:pt x="627366" y="414670"/>
                </a:cubicBezTo>
                <a:cubicBezTo>
                  <a:pt x="593262" y="471510"/>
                  <a:pt x="645104" y="422625"/>
                  <a:pt x="595468" y="478465"/>
                </a:cubicBezTo>
                <a:cubicBezTo>
                  <a:pt x="575488" y="500942"/>
                  <a:pt x="552938" y="520995"/>
                  <a:pt x="531673" y="542260"/>
                </a:cubicBezTo>
                <a:cubicBezTo>
                  <a:pt x="524584" y="549348"/>
                  <a:pt x="518748" y="557964"/>
                  <a:pt x="510407" y="563525"/>
                </a:cubicBezTo>
                <a:cubicBezTo>
                  <a:pt x="499775" y="570613"/>
                  <a:pt x="488488" y="576807"/>
                  <a:pt x="478510" y="584790"/>
                </a:cubicBezTo>
                <a:cubicBezTo>
                  <a:pt x="402766" y="645387"/>
                  <a:pt x="523514" y="561877"/>
                  <a:pt x="425347" y="627321"/>
                </a:cubicBezTo>
                <a:cubicBezTo>
                  <a:pt x="421803" y="637953"/>
                  <a:pt x="421715" y="650466"/>
                  <a:pt x="414714" y="659218"/>
                </a:cubicBezTo>
                <a:cubicBezTo>
                  <a:pt x="406731" y="669196"/>
                  <a:pt x="392795" y="672500"/>
                  <a:pt x="382817" y="680483"/>
                </a:cubicBezTo>
                <a:cubicBezTo>
                  <a:pt x="374989" y="686745"/>
                  <a:pt x="369572" y="695734"/>
                  <a:pt x="361552" y="701749"/>
                </a:cubicBezTo>
                <a:cubicBezTo>
                  <a:pt x="341106" y="717084"/>
                  <a:pt x="297756" y="744279"/>
                  <a:pt x="297756" y="744279"/>
                </a:cubicBezTo>
                <a:cubicBezTo>
                  <a:pt x="273814" y="816111"/>
                  <a:pt x="307019" y="738251"/>
                  <a:pt x="255226" y="797442"/>
                </a:cubicBezTo>
                <a:cubicBezTo>
                  <a:pt x="238396" y="816676"/>
                  <a:pt x="230768" y="843165"/>
                  <a:pt x="212696" y="861237"/>
                </a:cubicBezTo>
                <a:cubicBezTo>
                  <a:pt x="171762" y="902171"/>
                  <a:pt x="189139" y="880624"/>
                  <a:pt x="159533" y="925032"/>
                </a:cubicBezTo>
                <a:cubicBezTo>
                  <a:pt x="155989" y="935665"/>
                  <a:pt x="154667" y="947319"/>
                  <a:pt x="148901" y="956930"/>
                </a:cubicBezTo>
                <a:cubicBezTo>
                  <a:pt x="100219" y="1038067"/>
                  <a:pt x="157745" y="892285"/>
                  <a:pt x="106370" y="1020725"/>
                </a:cubicBezTo>
                <a:cubicBezTo>
                  <a:pt x="98045" y="1041537"/>
                  <a:pt x="92193" y="1063256"/>
                  <a:pt x="85105" y="1084521"/>
                </a:cubicBezTo>
                <a:lnTo>
                  <a:pt x="63840" y="1148316"/>
                </a:lnTo>
                <a:lnTo>
                  <a:pt x="31942" y="1244009"/>
                </a:lnTo>
                <a:cubicBezTo>
                  <a:pt x="28398" y="1254642"/>
                  <a:pt x="23508" y="1264917"/>
                  <a:pt x="21310" y="1275907"/>
                </a:cubicBezTo>
                <a:lnTo>
                  <a:pt x="10677" y="1329070"/>
                </a:lnTo>
                <a:cubicBezTo>
                  <a:pt x="134" y="1529400"/>
                  <a:pt x="-6833" y="1519229"/>
                  <a:pt x="10677" y="1711842"/>
                </a:cubicBezTo>
                <a:cubicBezTo>
                  <a:pt x="14999" y="1759387"/>
                  <a:pt x="20873" y="1758159"/>
                  <a:pt x="31942" y="1796902"/>
                </a:cubicBezTo>
                <a:cubicBezTo>
                  <a:pt x="36482" y="1812791"/>
                  <a:pt x="44713" y="1854341"/>
                  <a:pt x="53207" y="1871330"/>
                </a:cubicBezTo>
                <a:cubicBezTo>
                  <a:pt x="58922" y="1882760"/>
                  <a:pt x="67384" y="1892595"/>
                  <a:pt x="74473" y="1903228"/>
                </a:cubicBezTo>
                <a:cubicBezTo>
                  <a:pt x="78518" y="1923453"/>
                  <a:pt x="84839" y="1966489"/>
                  <a:pt x="95738" y="1988288"/>
                </a:cubicBezTo>
                <a:cubicBezTo>
                  <a:pt x="127454" y="2051720"/>
                  <a:pt x="114734" y="1990203"/>
                  <a:pt x="170166" y="2073349"/>
                </a:cubicBezTo>
                <a:lnTo>
                  <a:pt x="191431" y="2105246"/>
                </a:lnTo>
                <a:cubicBezTo>
                  <a:pt x="214627" y="2174840"/>
                  <a:pt x="182410" y="2106537"/>
                  <a:pt x="233961" y="2147777"/>
                </a:cubicBezTo>
                <a:cubicBezTo>
                  <a:pt x="283752" y="2187610"/>
                  <a:pt x="231618" y="2168770"/>
                  <a:pt x="265859" y="2211572"/>
                </a:cubicBezTo>
                <a:cubicBezTo>
                  <a:pt x="273842" y="2221550"/>
                  <a:pt x="287124" y="2225749"/>
                  <a:pt x="297756" y="2232837"/>
                </a:cubicBezTo>
                <a:cubicBezTo>
                  <a:pt x="304844" y="2243470"/>
                  <a:pt x="310606" y="2255118"/>
                  <a:pt x="319021" y="2264735"/>
                </a:cubicBezTo>
                <a:cubicBezTo>
                  <a:pt x="335524" y="2283595"/>
                  <a:pt x="358283" y="2297045"/>
                  <a:pt x="372184" y="2317897"/>
                </a:cubicBezTo>
                <a:cubicBezTo>
                  <a:pt x="386361" y="2339162"/>
                  <a:pt x="396642" y="2363621"/>
                  <a:pt x="414714" y="2381693"/>
                </a:cubicBezTo>
                <a:cubicBezTo>
                  <a:pt x="476913" y="2443892"/>
                  <a:pt x="447025" y="2420955"/>
                  <a:pt x="499775" y="2456121"/>
                </a:cubicBezTo>
                <a:cubicBezTo>
                  <a:pt x="513952" y="2477386"/>
                  <a:pt x="521040" y="2505739"/>
                  <a:pt x="542305" y="2519916"/>
                </a:cubicBezTo>
                <a:lnTo>
                  <a:pt x="606101" y="2562446"/>
                </a:lnTo>
                <a:cubicBezTo>
                  <a:pt x="620278" y="2583711"/>
                  <a:pt x="627366" y="2612065"/>
                  <a:pt x="648631" y="2626242"/>
                </a:cubicBezTo>
                <a:cubicBezTo>
                  <a:pt x="746805" y="2691692"/>
                  <a:pt x="626042" y="2608171"/>
                  <a:pt x="701794" y="2668772"/>
                </a:cubicBezTo>
                <a:cubicBezTo>
                  <a:pt x="711772" y="2676755"/>
                  <a:pt x="723059" y="2682949"/>
                  <a:pt x="733691" y="2690037"/>
                </a:cubicBezTo>
                <a:cubicBezTo>
                  <a:pt x="740779" y="2700670"/>
                  <a:pt x="748616" y="2710840"/>
                  <a:pt x="754956" y="2721935"/>
                </a:cubicBezTo>
                <a:cubicBezTo>
                  <a:pt x="762820" y="2735697"/>
                  <a:pt x="763541" y="2754955"/>
                  <a:pt x="776221" y="2764465"/>
                </a:cubicBezTo>
                <a:cubicBezTo>
                  <a:pt x="794154" y="2777914"/>
                  <a:pt x="840017" y="2785730"/>
                  <a:pt x="840017" y="2785730"/>
                </a:cubicBezTo>
                <a:cubicBezTo>
                  <a:pt x="860715" y="2847828"/>
                  <a:pt x="834454" y="2790801"/>
                  <a:pt x="882547" y="2838893"/>
                </a:cubicBezTo>
                <a:cubicBezTo>
                  <a:pt x="972164" y="2928508"/>
                  <a:pt x="845273" y="2816222"/>
                  <a:pt x="914445" y="2902688"/>
                </a:cubicBezTo>
                <a:cubicBezTo>
                  <a:pt x="922428" y="2912666"/>
                  <a:pt x="935710" y="2916865"/>
                  <a:pt x="946342" y="2923953"/>
                </a:cubicBezTo>
                <a:cubicBezTo>
                  <a:pt x="953430" y="2934586"/>
                  <a:pt x="959624" y="2945872"/>
                  <a:pt x="967607" y="2955851"/>
                </a:cubicBezTo>
                <a:cubicBezTo>
                  <a:pt x="984920" y="2977492"/>
                  <a:pt x="997089" y="2982593"/>
                  <a:pt x="1020770" y="2998381"/>
                </a:cubicBezTo>
                <a:cubicBezTo>
                  <a:pt x="1024314" y="3009014"/>
                  <a:pt x="1023478" y="3022354"/>
                  <a:pt x="1031403" y="3030279"/>
                </a:cubicBezTo>
                <a:cubicBezTo>
                  <a:pt x="1049475" y="3048351"/>
                  <a:pt x="1095198" y="3072809"/>
                  <a:pt x="1095198" y="307280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7651762" y="765544"/>
            <a:ext cx="2242392" cy="2849526"/>
          </a:xfrm>
          <a:custGeom>
            <a:avLst/>
            <a:gdLst>
              <a:gd name="connsiteX0" fmla="*/ 2243470 w 2243470"/>
              <a:gd name="connsiteY0" fmla="*/ 0 h 2849526"/>
              <a:gd name="connsiteX1" fmla="*/ 2190307 w 2243470"/>
              <a:gd name="connsiteY1" fmla="*/ 42530 h 2849526"/>
              <a:gd name="connsiteX2" fmla="*/ 2137144 w 2243470"/>
              <a:gd name="connsiteY2" fmla="*/ 95693 h 2849526"/>
              <a:gd name="connsiteX3" fmla="*/ 2083981 w 2243470"/>
              <a:gd name="connsiteY3" fmla="*/ 159489 h 2849526"/>
              <a:gd name="connsiteX4" fmla="*/ 2052084 w 2243470"/>
              <a:gd name="connsiteY4" fmla="*/ 180754 h 2849526"/>
              <a:gd name="connsiteX5" fmla="*/ 2030818 w 2243470"/>
              <a:gd name="connsiteY5" fmla="*/ 202019 h 2849526"/>
              <a:gd name="connsiteX6" fmla="*/ 2009553 w 2243470"/>
              <a:gd name="connsiteY6" fmla="*/ 233916 h 2849526"/>
              <a:gd name="connsiteX7" fmla="*/ 1945758 w 2243470"/>
              <a:gd name="connsiteY7" fmla="*/ 276447 h 2849526"/>
              <a:gd name="connsiteX8" fmla="*/ 1913860 w 2243470"/>
              <a:gd name="connsiteY8" fmla="*/ 297712 h 2849526"/>
              <a:gd name="connsiteX9" fmla="*/ 1860698 w 2243470"/>
              <a:gd name="connsiteY9" fmla="*/ 350875 h 2849526"/>
              <a:gd name="connsiteX10" fmla="*/ 1807535 w 2243470"/>
              <a:gd name="connsiteY10" fmla="*/ 382772 h 2849526"/>
              <a:gd name="connsiteX11" fmla="*/ 1775637 w 2243470"/>
              <a:gd name="connsiteY11" fmla="*/ 414670 h 2849526"/>
              <a:gd name="connsiteX12" fmla="*/ 1743739 w 2243470"/>
              <a:gd name="connsiteY12" fmla="*/ 435935 h 2849526"/>
              <a:gd name="connsiteX13" fmla="*/ 1690577 w 2243470"/>
              <a:gd name="connsiteY13" fmla="*/ 499730 h 2849526"/>
              <a:gd name="connsiteX14" fmla="*/ 1658679 w 2243470"/>
              <a:gd name="connsiteY14" fmla="*/ 510363 h 2849526"/>
              <a:gd name="connsiteX15" fmla="*/ 1605516 w 2243470"/>
              <a:gd name="connsiteY15" fmla="*/ 563526 h 2849526"/>
              <a:gd name="connsiteX16" fmla="*/ 1584251 w 2243470"/>
              <a:gd name="connsiteY16" fmla="*/ 595423 h 2849526"/>
              <a:gd name="connsiteX17" fmla="*/ 1531088 w 2243470"/>
              <a:gd name="connsiteY17" fmla="*/ 637954 h 2849526"/>
              <a:gd name="connsiteX18" fmla="*/ 1509823 w 2243470"/>
              <a:gd name="connsiteY18" fmla="*/ 669851 h 2849526"/>
              <a:gd name="connsiteX19" fmla="*/ 1477925 w 2243470"/>
              <a:gd name="connsiteY19" fmla="*/ 691116 h 2849526"/>
              <a:gd name="connsiteX20" fmla="*/ 1456660 w 2243470"/>
              <a:gd name="connsiteY20" fmla="*/ 712382 h 2849526"/>
              <a:gd name="connsiteX21" fmla="*/ 1414130 w 2243470"/>
              <a:gd name="connsiteY21" fmla="*/ 765544 h 2849526"/>
              <a:gd name="connsiteX22" fmla="*/ 1392865 w 2243470"/>
              <a:gd name="connsiteY22" fmla="*/ 797442 h 2849526"/>
              <a:gd name="connsiteX23" fmla="*/ 1360967 w 2243470"/>
              <a:gd name="connsiteY23" fmla="*/ 818707 h 2849526"/>
              <a:gd name="connsiteX24" fmla="*/ 1329070 w 2243470"/>
              <a:gd name="connsiteY24" fmla="*/ 850605 h 2849526"/>
              <a:gd name="connsiteX25" fmla="*/ 1286539 w 2243470"/>
              <a:gd name="connsiteY25" fmla="*/ 893135 h 2849526"/>
              <a:gd name="connsiteX26" fmla="*/ 1244009 w 2243470"/>
              <a:gd name="connsiteY26" fmla="*/ 956930 h 2849526"/>
              <a:gd name="connsiteX27" fmla="*/ 1222744 w 2243470"/>
              <a:gd name="connsiteY27" fmla="*/ 978196 h 2849526"/>
              <a:gd name="connsiteX28" fmla="*/ 1201479 w 2243470"/>
              <a:gd name="connsiteY28" fmla="*/ 1010093 h 2849526"/>
              <a:gd name="connsiteX29" fmla="*/ 1169581 w 2243470"/>
              <a:gd name="connsiteY29" fmla="*/ 1020726 h 2849526"/>
              <a:gd name="connsiteX30" fmla="*/ 1127051 w 2243470"/>
              <a:gd name="connsiteY30" fmla="*/ 1073889 h 2849526"/>
              <a:gd name="connsiteX31" fmla="*/ 1095153 w 2243470"/>
              <a:gd name="connsiteY31" fmla="*/ 1095154 h 2849526"/>
              <a:gd name="connsiteX32" fmla="*/ 1073888 w 2243470"/>
              <a:gd name="connsiteY32" fmla="*/ 1127051 h 2849526"/>
              <a:gd name="connsiteX33" fmla="*/ 1020725 w 2243470"/>
              <a:gd name="connsiteY33" fmla="*/ 1180214 h 2849526"/>
              <a:gd name="connsiteX34" fmla="*/ 999460 w 2243470"/>
              <a:gd name="connsiteY34" fmla="*/ 1212112 h 2849526"/>
              <a:gd name="connsiteX35" fmla="*/ 967563 w 2243470"/>
              <a:gd name="connsiteY35" fmla="*/ 1222744 h 2849526"/>
              <a:gd name="connsiteX36" fmla="*/ 925032 w 2243470"/>
              <a:gd name="connsiteY36" fmla="*/ 1275907 h 2849526"/>
              <a:gd name="connsiteX37" fmla="*/ 893135 w 2243470"/>
              <a:gd name="connsiteY37" fmla="*/ 1286540 h 2849526"/>
              <a:gd name="connsiteX38" fmla="*/ 850605 w 2243470"/>
              <a:gd name="connsiteY38" fmla="*/ 1339703 h 2849526"/>
              <a:gd name="connsiteX39" fmla="*/ 818707 w 2243470"/>
              <a:gd name="connsiteY39" fmla="*/ 1350335 h 2849526"/>
              <a:gd name="connsiteX40" fmla="*/ 786809 w 2243470"/>
              <a:gd name="connsiteY40" fmla="*/ 1382233 h 2849526"/>
              <a:gd name="connsiteX41" fmla="*/ 723014 w 2243470"/>
              <a:gd name="connsiteY41" fmla="*/ 1424763 h 2849526"/>
              <a:gd name="connsiteX42" fmla="*/ 701749 w 2243470"/>
              <a:gd name="connsiteY42" fmla="*/ 1456661 h 2849526"/>
              <a:gd name="connsiteX43" fmla="*/ 669851 w 2243470"/>
              <a:gd name="connsiteY43" fmla="*/ 1467293 h 2849526"/>
              <a:gd name="connsiteX44" fmla="*/ 637953 w 2243470"/>
              <a:gd name="connsiteY44" fmla="*/ 1499191 h 2849526"/>
              <a:gd name="connsiteX45" fmla="*/ 616688 w 2243470"/>
              <a:gd name="connsiteY45" fmla="*/ 1531089 h 2849526"/>
              <a:gd name="connsiteX46" fmla="*/ 584791 w 2243470"/>
              <a:gd name="connsiteY46" fmla="*/ 1552354 h 2849526"/>
              <a:gd name="connsiteX47" fmla="*/ 531628 w 2243470"/>
              <a:gd name="connsiteY47" fmla="*/ 1605516 h 2849526"/>
              <a:gd name="connsiteX48" fmla="*/ 510363 w 2243470"/>
              <a:gd name="connsiteY48" fmla="*/ 1626782 h 2849526"/>
              <a:gd name="connsiteX49" fmla="*/ 478465 w 2243470"/>
              <a:gd name="connsiteY49" fmla="*/ 1648047 h 2849526"/>
              <a:gd name="connsiteX50" fmla="*/ 425302 w 2243470"/>
              <a:gd name="connsiteY50" fmla="*/ 1701209 h 2849526"/>
              <a:gd name="connsiteX51" fmla="*/ 382772 w 2243470"/>
              <a:gd name="connsiteY51" fmla="*/ 1754372 h 2849526"/>
              <a:gd name="connsiteX52" fmla="*/ 350874 w 2243470"/>
              <a:gd name="connsiteY52" fmla="*/ 1775637 h 2849526"/>
              <a:gd name="connsiteX53" fmla="*/ 308344 w 2243470"/>
              <a:gd name="connsiteY53" fmla="*/ 1828800 h 2849526"/>
              <a:gd name="connsiteX54" fmla="*/ 276446 w 2243470"/>
              <a:gd name="connsiteY54" fmla="*/ 1850065 h 2849526"/>
              <a:gd name="connsiteX55" fmla="*/ 233916 w 2243470"/>
              <a:gd name="connsiteY55" fmla="*/ 1903228 h 2849526"/>
              <a:gd name="connsiteX56" fmla="*/ 223284 w 2243470"/>
              <a:gd name="connsiteY56" fmla="*/ 1935126 h 2849526"/>
              <a:gd name="connsiteX57" fmla="*/ 202018 w 2243470"/>
              <a:gd name="connsiteY57" fmla="*/ 1956391 h 2849526"/>
              <a:gd name="connsiteX58" fmla="*/ 191386 w 2243470"/>
              <a:gd name="connsiteY58" fmla="*/ 1988289 h 2849526"/>
              <a:gd name="connsiteX59" fmla="*/ 148856 w 2243470"/>
              <a:gd name="connsiteY59" fmla="*/ 2052084 h 2849526"/>
              <a:gd name="connsiteX60" fmla="*/ 116958 w 2243470"/>
              <a:gd name="connsiteY60" fmla="*/ 2115879 h 2849526"/>
              <a:gd name="connsiteX61" fmla="*/ 85060 w 2243470"/>
              <a:gd name="connsiteY61" fmla="*/ 2179675 h 2849526"/>
              <a:gd name="connsiteX62" fmla="*/ 63795 w 2243470"/>
              <a:gd name="connsiteY62" fmla="*/ 2243470 h 2849526"/>
              <a:gd name="connsiteX63" fmla="*/ 31898 w 2243470"/>
              <a:gd name="connsiteY63" fmla="*/ 2349796 h 2849526"/>
              <a:gd name="connsiteX64" fmla="*/ 10632 w 2243470"/>
              <a:gd name="connsiteY64" fmla="*/ 2413591 h 2849526"/>
              <a:gd name="connsiteX65" fmla="*/ 0 w 2243470"/>
              <a:gd name="connsiteY65" fmla="*/ 2445489 h 2849526"/>
              <a:gd name="connsiteX66" fmla="*/ 10632 w 2243470"/>
              <a:gd name="connsiteY66" fmla="*/ 2753833 h 2849526"/>
              <a:gd name="connsiteX67" fmla="*/ 31898 w 2243470"/>
              <a:gd name="connsiteY67" fmla="*/ 2806996 h 2849526"/>
              <a:gd name="connsiteX68" fmla="*/ 74428 w 2243470"/>
              <a:gd name="connsiteY68" fmla="*/ 2817628 h 2849526"/>
              <a:gd name="connsiteX69" fmla="*/ 148856 w 2243470"/>
              <a:gd name="connsiteY69" fmla="*/ 2828261 h 2849526"/>
              <a:gd name="connsiteX70" fmla="*/ 308344 w 2243470"/>
              <a:gd name="connsiteY70" fmla="*/ 2838893 h 2849526"/>
              <a:gd name="connsiteX71" fmla="*/ 414670 w 2243470"/>
              <a:gd name="connsiteY71" fmla="*/ 2849526 h 2849526"/>
              <a:gd name="connsiteX72" fmla="*/ 776177 w 2243470"/>
              <a:gd name="connsiteY72" fmla="*/ 2838893 h 2849526"/>
              <a:gd name="connsiteX73" fmla="*/ 818707 w 2243470"/>
              <a:gd name="connsiteY73" fmla="*/ 2828261 h 2849526"/>
              <a:gd name="connsiteX74" fmla="*/ 1169581 w 2243470"/>
              <a:gd name="connsiteY74" fmla="*/ 2838893 h 2849526"/>
              <a:gd name="connsiteX75" fmla="*/ 1201479 w 2243470"/>
              <a:gd name="connsiteY75" fmla="*/ 2828261 h 2849526"/>
              <a:gd name="connsiteX76" fmla="*/ 1254642 w 2243470"/>
              <a:gd name="connsiteY76" fmla="*/ 2764465 h 2849526"/>
              <a:gd name="connsiteX77" fmla="*/ 1265274 w 2243470"/>
              <a:gd name="connsiteY77" fmla="*/ 2732568 h 2849526"/>
              <a:gd name="connsiteX78" fmla="*/ 1307805 w 2243470"/>
              <a:gd name="connsiteY78" fmla="*/ 2679405 h 2849526"/>
              <a:gd name="connsiteX79" fmla="*/ 1318437 w 2243470"/>
              <a:gd name="connsiteY79" fmla="*/ 2647507 h 2849526"/>
              <a:gd name="connsiteX80" fmla="*/ 1360967 w 2243470"/>
              <a:gd name="connsiteY80" fmla="*/ 2583712 h 2849526"/>
              <a:gd name="connsiteX81" fmla="*/ 1382232 w 2243470"/>
              <a:gd name="connsiteY81" fmla="*/ 2551814 h 2849526"/>
              <a:gd name="connsiteX82" fmla="*/ 1446028 w 2243470"/>
              <a:gd name="connsiteY82" fmla="*/ 2456121 h 2849526"/>
              <a:gd name="connsiteX83" fmla="*/ 1467293 w 2243470"/>
              <a:gd name="connsiteY83" fmla="*/ 2424223 h 2849526"/>
              <a:gd name="connsiteX84" fmla="*/ 1499191 w 2243470"/>
              <a:gd name="connsiteY84" fmla="*/ 2402958 h 2849526"/>
              <a:gd name="connsiteX85" fmla="*/ 1573618 w 2243470"/>
              <a:gd name="connsiteY85" fmla="*/ 2317898 h 2849526"/>
              <a:gd name="connsiteX86" fmla="*/ 1626781 w 2243470"/>
              <a:gd name="connsiteY86" fmla="*/ 2264735 h 2849526"/>
              <a:gd name="connsiteX87" fmla="*/ 1690577 w 2243470"/>
              <a:gd name="connsiteY87" fmla="*/ 2222205 h 2849526"/>
              <a:gd name="connsiteX88" fmla="*/ 1743739 w 2243470"/>
              <a:gd name="connsiteY88" fmla="*/ 2179675 h 2849526"/>
              <a:gd name="connsiteX89" fmla="*/ 1796902 w 2243470"/>
              <a:gd name="connsiteY89" fmla="*/ 2126512 h 2849526"/>
              <a:gd name="connsiteX90" fmla="*/ 1860698 w 2243470"/>
              <a:gd name="connsiteY90" fmla="*/ 2073349 h 2849526"/>
              <a:gd name="connsiteX91" fmla="*/ 1945758 w 2243470"/>
              <a:gd name="connsiteY91" fmla="*/ 2009554 h 2849526"/>
              <a:gd name="connsiteX92" fmla="*/ 2009553 w 2243470"/>
              <a:gd name="connsiteY92" fmla="*/ 1977656 h 2849526"/>
              <a:gd name="connsiteX93" fmla="*/ 2030818 w 2243470"/>
              <a:gd name="connsiteY93" fmla="*/ 1945758 h 2849526"/>
              <a:gd name="connsiteX94" fmla="*/ 2062716 w 2243470"/>
              <a:gd name="connsiteY94" fmla="*/ 1935126 h 2849526"/>
              <a:gd name="connsiteX95" fmla="*/ 2094614 w 2243470"/>
              <a:gd name="connsiteY95" fmla="*/ 1913861 h 2849526"/>
              <a:gd name="connsiteX96" fmla="*/ 2147777 w 2243470"/>
              <a:gd name="connsiteY96" fmla="*/ 1860698 h 2849526"/>
              <a:gd name="connsiteX97" fmla="*/ 2232837 w 2243470"/>
              <a:gd name="connsiteY97" fmla="*/ 1796903 h 284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2243470" h="2849526">
                <a:moveTo>
                  <a:pt x="2243470" y="0"/>
                </a:moveTo>
                <a:cubicBezTo>
                  <a:pt x="2225749" y="14177"/>
                  <a:pt x="2206354" y="26483"/>
                  <a:pt x="2190307" y="42530"/>
                </a:cubicBezTo>
                <a:cubicBezTo>
                  <a:pt x="2119423" y="113414"/>
                  <a:pt x="2222205" y="38986"/>
                  <a:pt x="2137144" y="95693"/>
                </a:cubicBezTo>
                <a:cubicBezTo>
                  <a:pt x="2116234" y="127058"/>
                  <a:pt x="2114682" y="133904"/>
                  <a:pt x="2083981" y="159489"/>
                </a:cubicBezTo>
                <a:cubicBezTo>
                  <a:pt x="2074164" y="167670"/>
                  <a:pt x="2062062" y="172771"/>
                  <a:pt x="2052084" y="180754"/>
                </a:cubicBezTo>
                <a:cubicBezTo>
                  <a:pt x="2044256" y="187016"/>
                  <a:pt x="2037080" y="194191"/>
                  <a:pt x="2030818" y="202019"/>
                </a:cubicBezTo>
                <a:cubicBezTo>
                  <a:pt x="2022835" y="211997"/>
                  <a:pt x="2019170" y="225501"/>
                  <a:pt x="2009553" y="233916"/>
                </a:cubicBezTo>
                <a:cubicBezTo>
                  <a:pt x="1990319" y="250746"/>
                  <a:pt x="1967023" y="262270"/>
                  <a:pt x="1945758" y="276447"/>
                </a:cubicBezTo>
                <a:lnTo>
                  <a:pt x="1913860" y="297712"/>
                </a:lnTo>
                <a:cubicBezTo>
                  <a:pt x="1877407" y="352390"/>
                  <a:pt x="1911327" y="310372"/>
                  <a:pt x="1860698" y="350875"/>
                </a:cubicBezTo>
                <a:cubicBezTo>
                  <a:pt x="1819001" y="384233"/>
                  <a:pt x="1862924" y="364310"/>
                  <a:pt x="1807535" y="382772"/>
                </a:cubicBezTo>
                <a:cubicBezTo>
                  <a:pt x="1796902" y="393405"/>
                  <a:pt x="1787189" y="405044"/>
                  <a:pt x="1775637" y="414670"/>
                </a:cubicBezTo>
                <a:cubicBezTo>
                  <a:pt x="1765820" y="422851"/>
                  <a:pt x="1752775" y="426899"/>
                  <a:pt x="1743739" y="435935"/>
                </a:cubicBezTo>
                <a:cubicBezTo>
                  <a:pt x="1704510" y="475164"/>
                  <a:pt x="1742833" y="464892"/>
                  <a:pt x="1690577" y="499730"/>
                </a:cubicBezTo>
                <a:cubicBezTo>
                  <a:pt x="1681252" y="505947"/>
                  <a:pt x="1669312" y="506819"/>
                  <a:pt x="1658679" y="510363"/>
                </a:cubicBezTo>
                <a:cubicBezTo>
                  <a:pt x="1601975" y="595420"/>
                  <a:pt x="1676397" y="492646"/>
                  <a:pt x="1605516" y="563526"/>
                </a:cubicBezTo>
                <a:cubicBezTo>
                  <a:pt x="1596480" y="572562"/>
                  <a:pt x="1592234" y="585445"/>
                  <a:pt x="1584251" y="595423"/>
                </a:cubicBezTo>
                <a:cubicBezTo>
                  <a:pt x="1566934" y="617070"/>
                  <a:pt x="1554776" y="622162"/>
                  <a:pt x="1531088" y="637954"/>
                </a:cubicBezTo>
                <a:cubicBezTo>
                  <a:pt x="1524000" y="648586"/>
                  <a:pt x="1518859" y="660815"/>
                  <a:pt x="1509823" y="669851"/>
                </a:cubicBezTo>
                <a:cubicBezTo>
                  <a:pt x="1500787" y="678887"/>
                  <a:pt x="1487904" y="683133"/>
                  <a:pt x="1477925" y="691116"/>
                </a:cubicBezTo>
                <a:cubicBezTo>
                  <a:pt x="1470097" y="697378"/>
                  <a:pt x="1463748" y="705293"/>
                  <a:pt x="1456660" y="712382"/>
                </a:cubicBezTo>
                <a:cubicBezTo>
                  <a:pt x="1435962" y="774479"/>
                  <a:pt x="1462224" y="717450"/>
                  <a:pt x="1414130" y="765544"/>
                </a:cubicBezTo>
                <a:cubicBezTo>
                  <a:pt x="1405094" y="774580"/>
                  <a:pt x="1401901" y="788406"/>
                  <a:pt x="1392865" y="797442"/>
                </a:cubicBezTo>
                <a:cubicBezTo>
                  <a:pt x="1383829" y="806478"/>
                  <a:pt x="1370784" y="810526"/>
                  <a:pt x="1360967" y="818707"/>
                </a:cubicBezTo>
                <a:cubicBezTo>
                  <a:pt x="1349416" y="828333"/>
                  <a:pt x="1339702" y="839972"/>
                  <a:pt x="1329070" y="850605"/>
                </a:cubicBezTo>
                <a:cubicBezTo>
                  <a:pt x="1300715" y="935668"/>
                  <a:pt x="1343247" y="836427"/>
                  <a:pt x="1286539" y="893135"/>
                </a:cubicBezTo>
                <a:cubicBezTo>
                  <a:pt x="1268467" y="911207"/>
                  <a:pt x="1262080" y="938858"/>
                  <a:pt x="1244009" y="956930"/>
                </a:cubicBezTo>
                <a:cubicBezTo>
                  <a:pt x="1236921" y="964019"/>
                  <a:pt x="1229006" y="970368"/>
                  <a:pt x="1222744" y="978196"/>
                </a:cubicBezTo>
                <a:cubicBezTo>
                  <a:pt x="1214761" y="988174"/>
                  <a:pt x="1211457" y="1002110"/>
                  <a:pt x="1201479" y="1010093"/>
                </a:cubicBezTo>
                <a:cubicBezTo>
                  <a:pt x="1192727" y="1017094"/>
                  <a:pt x="1180214" y="1017182"/>
                  <a:pt x="1169581" y="1020726"/>
                </a:cubicBezTo>
                <a:cubicBezTo>
                  <a:pt x="1153793" y="1044407"/>
                  <a:pt x="1148692" y="1056576"/>
                  <a:pt x="1127051" y="1073889"/>
                </a:cubicBezTo>
                <a:cubicBezTo>
                  <a:pt x="1117072" y="1081872"/>
                  <a:pt x="1105786" y="1088066"/>
                  <a:pt x="1095153" y="1095154"/>
                </a:cubicBezTo>
                <a:cubicBezTo>
                  <a:pt x="1088065" y="1105786"/>
                  <a:pt x="1082303" y="1117434"/>
                  <a:pt x="1073888" y="1127051"/>
                </a:cubicBezTo>
                <a:cubicBezTo>
                  <a:pt x="1057385" y="1145911"/>
                  <a:pt x="1034626" y="1159362"/>
                  <a:pt x="1020725" y="1180214"/>
                </a:cubicBezTo>
                <a:cubicBezTo>
                  <a:pt x="1013637" y="1190847"/>
                  <a:pt x="1009439" y="1204129"/>
                  <a:pt x="999460" y="1212112"/>
                </a:cubicBezTo>
                <a:cubicBezTo>
                  <a:pt x="990709" y="1219113"/>
                  <a:pt x="978195" y="1219200"/>
                  <a:pt x="967563" y="1222744"/>
                </a:cubicBezTo>
                <a:cubicBezTo>
                  <a:pt x="957903" y="1237235"/>
                  <a:pt x="941869" y="1265805"/>
                  <a:pt x="925032" y="1275907"/>
                </a:cubicBezTo>
                <a:cubicBezTo>
                  <a:pt x="915422" y="1281673"/>
                  <a:pt x="903767" y="1282996"/>
                  <a:pt x="893135" y="1286540"/>
                </a:cubicBezTo>
                <a:cubicBezTo>
                  <a:pt x="883478" y="1301025"/>
                  <a:pt x="867437" y="1329604"/>
                  <a:pt x="850605" y="1339703"/>
                </a:cubicBezTo>
                <a:cubicBezTo>
                  <a:pt x="840994" y="1345469"/>
                  <a:pt x="829340" y="1346791"/>
                  <a:pt x="818707" y="1350335"/>
                </a:cubicBezTo>
                <a:cubicBezTo>
                  <a:pt x="808074" y="1360968"/>
                  <a:pt x="798678" y="1373001"/>
                  <a:pt x="786809" y="1382233"/>
                </a:cubicBezTo>
                <a:cubicBezTo>
                  <a:pt x="766635" y="1397924"/>
                  <a:pt x="723014" y="1424763"/>
                  <a:pt x="723014" y="1424763"/>
                </a:cubicBezTo>
                <a:cubicBezTo>
                  <a:pt x="715926" y="1435396"/>
                  <a:pt x="711728" y="1448678"/>
                  <a:pt x="701749" y="1456661"/>
                </a:cubicBezTo>
                <a:cubicBezTo>
                  <a:pt x="692997" y="1463662"/>
                  <a:pt x="679176" y="1461076"/>
                  <a:pt x="669851" y="1467293"/>
                </a:cubicBezTo>
                <a:cubicBezTo>
                  <a:pt x="657340" y="1475634"/>
                  <a:pt x="647579" y="1487639"/>
                  <a:pt x="637953" y="1499191"/>
                </a:cubicBezTo>
                <a:cubicBezTo>
                  <a:pt x="629772" y="1509008"/>
                  <a:pt x="625724" y="1522053"/>
                  <a:pt x="616688" y="1531089"/>
                </a:cubicBezTo>
                <a:cubicBezTo>
                  <a:pt x="607652" y="1540125"/>
                  <a:pt x="594408" y="1543939"/>
                  <a:pt x="584791" y="1552354"/>
                </a:cubicBezTo>
                <a:cubicBezTo>
                  <a:pt x="565931" y="1568857"/>
                  <a:pt x="549349" y="1587795"/>
                  <a:pt x="531628" y="1605516"/>
                </a:cubicBezTo>
                <a:cubicBezTo>
                  <a:pt x="524539" y="1612605"/>
                  <a:pt x="518704" y="1621221"/>
                  <a:pt x="510363" y="1626782"/>
                </a:cubicBezTo>
                <a:lnTo>
                  <a:pt x="478465" y="1648047"/>
                </a:lnTo>
                <a:cubicBezTo>
                  <a:pt x="442009" y="1702730"/>
                  <a:pt x="475935" y="1660702"/>
                  <a:pt x="425302" y="1701209"/>
                </a:cubicBezTo>
                <a:cubicBezTo>
                  <a:pt x="372693" y="1743297"/>
                  <a:pt x="438034" y="1699111"/>
                  <a:pt x="382772" y="1754372"/>
                </a:cubicBezTo>
                <a:cubicBezTo>
                  <a:pt x="373736" y="1763408"/>
                  <a:pt x="360853" y="1767654"/>
                  <a:pt x="350874" y="1775637"/>
                </a:cubicBezTo>
                <a:cubicBezTo>
                  <a:pt x="298265" y="1817725"/>
                  <a:pt x="363606" y="1773539"/>
                  <a:pt x="308344" y="1828800"/>
                </a:cubicBezTo>
                <a:cubicBezTo>
                  <a:pt x="299308" y="1837836"/>
                  <a:pt x="287079" y="1842977"/>
                  <a:pt x="276446" y="1850065"/>
                </a:cubicBezTo>
                <a:cubicBezTo>
                  <a:pt x="249722" y="1930241"/>
                  <a:pt x="288880" y="1834523"/>
                  <a:pt x="233916" y="1903228"/>
                </a:cubicBezTo>
                <a:cubicBezTo>
                  <a:pt x="226915" y="1911980"/>
                  <a:pt x="229050" y="1925515"/>
                  <a:pt x="223284" y="1935126"/>
                </a:cubicBezTo>
                <a:cubicBezTo>
                  <a:pt x="218126" y="1943722"/>
                  <a:pt x="209107" y="1949303"/>
                  <a:pt x="202018" y="1956391"/>
                </a:cubicBezTo>
                <a:cubicBezTo>
                  <a:pt x="198474" y="1967024"/>
                  <a:pt x="196829" y="1978492"/>
                  <a:pt x="191386" y="1988289"/>
                </a:cubicBezTo>
                <a:cubicBezTo>
                  <a:pt x="178974" y="2010630"/>
                  <a:pt x="156938" y="2027838"/>
                  <a:pt x="148856" y="2052084"/>
                </a:cubicBezTo>
                <a:cubicBezTo>
                  <a:pt x="122129" y="2132261"/>
                  <a:pt x="158182" y="2033433"/>
                  <a:pt x="116958" y="2115879"/>
                </a:cubicBezTo>
                <a:cubicBezTo>
                  <a:pt x="72934" y="2203925"/>
                  <a:pt x="146005" y="2088255"/>
                  <a:pt x="85060" y="2179675"/>
                </a:cubicBezTo>
                <a:cubicBezTo>
                  <a:pt x="77972" y="2200940"/>
                  <a:pt x="69231" y="2221724"/>
                  <a:pt x="63795" y="2243470"/>
                </a:cubicBezTo>
                <a:cubicBezTo>
                  <a:pt x="47728" y="2307741"/>
                  <a:pt x="57782" y="2272145"/>
                  <a:pt x="31898" y="2349796"/>
                </a:cubicBezTo>
                <a:lnTo>
                  <a:pt x="10632" y="2413591"/>
                </a:lnTo>
                <a:lnTo>
                  <a:pt x="0" y="2445489"/>
                </a:lnTo>
                <a:cubicBezTo>
                  <a:pt x="3544" y="2548270"/>
                  <a:pt x="1593" y="2651389"/>
                  <a:pt x="10632" y="2753833"/>
                </a:cubicBezTo>
                <a:cubicBezTo>
                  <a:pt x="12310" y="2772845"/>
                  <a:pt x="18402" y="2793500"/>
                  <a:pt x="31898" y="2806996"/>
                </a:cubicBezTo>
                <a:cubicBezTo>
                  <a:pt x="42231" y="2817329"/>
                  <a:pt x="60051" y="2815014"/>
                  <a:pt x="74428" y="2817628"/>
                </a:cubicBezTo>
                <a:cubicBezTo>
                  <a:pt x="99085" y="2822111"/>
                  <a:pt x="123898" y="2825992"/>
                  <a:pt x="148856" y="2828261"/>
                </a:cubicBezTo>
                <a:cubicBezTo>
                  <a:pt x="201918" y="2833085"/>
                  <a:pt x="255233" y="2834644"/>
                  <a:pt x="308344" y="2838893"/>
                </a:cubicBezTo>
                <a:cubicBezTo>
                  <a:pt x="343849" y="2841733"/>
                  <a:pt x="379228" y="2845982"/>
                  <a:pt x="414670" y="2849526"/>
                </a:cubicBezTo>
                <a:cubicBezTo>
                  <a:pt x="535172" y="2845982"/>
                  <a:pt x="655789" y="2845229"/>
                  <a:pt x="776177" y="2838893"/>
                </a:cubicBezTo>
                <a:cubicBezTo>
                  <a:pt x="790770" y="2838125"/>
                  <a:pt x="804094" y="2828261"/>
                  <a:pt x="818707" y="2828261"/>
                </a:cubicBezTo>
                <a:cubicBezTo>
                  <a:pt x="935719" y="2828261"/>
                  <a:pt x="1052623" y="2835349"/>
                  <a:pt x="1169581" y="2838893"/>
                </a:cubicBezTo>
                <a:cubicBezTo>
                  <a:pt x="1180214" y="2835349"/>
                  <a:pt x="1192154" y="2834478"/>
                  <a:pt x="1201479" y="2828261"/>
                </a:cubicBezTo>
                <a:cubicBezTo>
                  <a:pt x="1226040" y="2811888"/>
                  <a:pt x="1238951" y="2788002"/>
                  <a:pt x="1254642" y="2764465"/>
                </a:cubicBezTo>
                <a:cubicBezTo>
                  <a:pt x="1258186" y="2753833"/>
                  <a:pt x="1260262" y="2742592"/>
                  <a:pt x="1265274" y="2732568"/>
                </a:cubicBezTo>
                <a:cubicBezTo>
                  <a:pt x="1278688" y="2705740"/>
                  <a:pt x="1288024" y="2699185"/>
                  <a:pt x="1307805" y="2679405"/>
                </a:cubicBezTo>
                <a:cubicBezTo>
                  <a:pt x="1311349" y="2668772"/>
                  <a:pt x="1312994" y="2657304"/>
                  <a:pt x="1318437" y="2647507"/>
                </a:cubicBezTo>
                <a:cubicBezTo>
                  <a:pt x="1330849" y="2625166"/>
                  <a:pt x="1346790" y="2604977"/>
                  <a:pt x="1360967" y="2583712"/>
                </a:cubicBezTo>
                <a:lnTo>
                  <a:pt x="1382232" y="2551814"/>
                </a:lnTo>
                <a:lnTo>
                  <a:pt x="1446028" y="2456121"/>
                </a:lnTo>
                <a:cubicBezTo>
                  <a:pt x="1453116" y="2445488"/>
                  <a:pt x="1456660" y="2431311"/>
                  <a:pt x="1467293" y="2424223"/>
                </a:cubicBezTo>
                <a:lnTo>
                  <a:pt x="1499191" y="2402958"/>
                </a:lnTo>
                <a:cubicBezTo>
                  <a:pt x="1584250" y="2275369"/>
                  <a:pt x="1502736" y="2379920"/>
                  <a:pt x="1573618" y="2317898"/>
                </a:cubicBezTo>
                <a:cubicBezTo>
                  <a:pt x="1592478" y="2301395"/>
                  <a:pt x="1605929" y="2278636"/>
                  <a:pt x="1626781" y="2264735"/>
                </a:cubicBezTo>
                <a:lnTo>
                  <a:pt x="1690577" y="2222205"/>
                </a:lnTo>
                <a:cubicBezTo>
                  <a:pt x="1745943" y="2139155"/>
                  <a:pt x="1675263" y="2231032"/>
                  <a:pt x="1743739" y="2179675"/>
                </a:cubicBezTo>
                <a:cubicBezTo>
                  <a:pt x="1763788" y="2164638"/>
                  <a:pt x="1776050" y="2140413"/>
                  <a:pt x="1796902" y="2126512"/>
                </a:cubicBezTo>
                <a:cubicBezTo>
                  <a:pt x="1883053" y="2069079"/>
                  <a:pt x="1770647" y="2147027"/>
                  <a:pt x="1860698" y="2073349"/>
                </a:cubicBezTo>
                <a:cubicBezTo>
                  <a:pt x="1888128" y="2050906"/>
                  <a:pt x="1912135" y="2020762"/>
                  <a:pt x="1945758" y="2009554"/>
                </a:cubicBezTo>
                <a:cubicBezTo>
                  <a:pt x="1989779" y="1994880"/>
                  <a:pt x="1968331" y="2005138"/>
                  <a:pt x="2009553" y="1977656"/>
                </a:cubicBezTo>
                <a:cubicBezTo>
                  <a:pt x="2016641" y="1967023"/>
                  <a:pt x="2020839" y="1953741"/>
                  <a:pt x="2030818" y="1945758"/>
                </a:cubicBezTo>
                <a:cubicBezTo>
                  <a:pt x="2039570" y="1938757"/>
                  <a:pt x="2052691" y="1940138"/>
                  <a:pt x="2062716" y="1935126"/>
                </a:cubicBezTo>
                <a:cubicBezTo>
                  <a:pt x="2074146" y="1929411"/>
                  <a:pt x="2084997" y="1922276"/>
                  <a:pt x="2094614" y="1913861"/>
                </a:cubicBezTo>
                <a:cubicBezTo>
                  <a:pt x="2113475" y="1897358"/>
                  <a:pt x="2126925" y="1874599"/>
                  <a:pt x="2147777" y="1860698"/>
                </a:cubicBezTo>
                <a:cubicBezTo>
                  <a:pt x="2219913" y="1812607"/>
                  <a:pt x="2193500" y="1836240"/>
                  <a:pt x="2232837" y="1796903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Cloud 120"/>
          <p:cNvSpPr/>
          <p:nvPr/>
        </p:nvSpPr>
        <p:spPr>
          <a:xfrm>
            <a:off x="-231464" y="1556792"/>
            <a:ext cx="1450374" cy="792088"/>
          </a:xfrm>
          <a:prstGeom prst="cloud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Cloud 119"/>
          <p:cNvSpPr/>
          <p:nvPr/>
        </p:nvSpPr>
        <p:spPr>
          <a:xfrm>
            <a:off x="-364845" y="2431922"/>
            <a:ext cx="2243632" cy="1795673"/>
          </a:xfrm>
          <a:prstGeom prst="cloud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Cloud 111"/>
          <p:cNvSpPr/>
          <p:nvPr/>
        </p:nvSpPr>
        <p:spPr>
          <a:xfrm>
            <a:off x="-231465" y="116632"/>
            <a:ext cx="1496823" cy="1440160"/>
          </a:xfrm>
          <a:prstGeom prst="cloud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Cloud 97"/>
          <p:cNvSpPr/>
          <p:nvPr/>
        </p:nvSpPr>
        <p:spPr>
          <a:xfrm>
            <a:off x="776163" y="3890666"/>
            <a:ext cx="1766347" cy="978495"/>
          </a:xfrm>
          <a:prstGeom prst="cloud">
            <a:avLst/>
          </a:prstGeom>
          <a:solidFill>
            <a:schemeClr val="bg1">
              <a:lumMod val="95000"/>
            </a:schemeClr>
          </a:solidFill>
          <a:ln>
            <a:solidFill>
              <a:srgbClr val="43EF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Kerääntyvän kokemuksen hallinta</a:t>
            </a:r>
            <a:endParaRPr lang="en-US" sz="9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49" name="Ellipsi 48"/>
          <p:cNvSpPr/>
          <p:nvPr/>
        </p:nvSpPr>
        <p:spPr>
          <a:xfrm>
            <a:off x="7901528" y="2762364"/>
            <a:ext cx="935654" cy="450613"/>
          </a:xfrm>
          <a:prstGeom prst="ellipse">
            <a:avLst/>
          </a:prstGeom>
          <a:solidFill>
            <a:srgbClr val="4FDD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Päätökset per LM</a:t>
            </a:r>
            <a:endParaRPr lang="fi-FI" sz="8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151" name="Pyöristetty suorakulmio 150"/>
          <p:cNvSpPr/>
          <p:nvPr/>
        </p:nvSpPr>
        <p:spPr>
          <a:xfrm>
            <a:off x="11375" y="991762"/>
            <a:ext cx="980708" cy="276999"/>
          </a:xfrm>
          <a:prstGeom prst="roundRect">
            <a:avLst/>
          </a:prstGeom>
          <a:solidFill>
            <a:srgbClr val="00FFFF"/>
          </a:solidFill>
          <a:ln w="285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800" dirty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Ilmiöriskin arviointi?</a:t>
            </a:r>
          </a:p>
        </p:txBody>
      </p:sp>
      <p:sp>
        <p:nvSpPr>
          <p:cNvPr id="153" name="Pyöristetty suorakulmio 152"/>
          <p:cNvSpPr/>
          <p:nvPr/>
        </p:nvSpPr>
        <p:spPr>
          <a:xfrm>
            <a:off x="19705" y="476672"/>
            <a:ext cx="960057" cy="314675"/>
          </a:xfrm>
          <a:prstGeom prst="roundRect">
            <a:avLst/>
          </a:prstGeom>
          <a:solidFill>
            <a:srgbClr val="00FFFF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Rikastaminen (RA + TT + jne.)</a:t>
            </a:r>
            <a:endParaRPr lang="fi-FI" sz="8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104" name="Pyöristetty suorakulmio 60"/>
          <p:cNvSpPr/>
          <p:nvPr/>
        </p:nvSpPr>
        <p:spPr>
          <a:xfrm>
            <a:off x="1711817" y="977364"/>
            <a:ext cx="1575055" cy="1443525"/>
          </a:xfrm>
          <a:prstGeom prst="roundRect">
            <a:avLst/>
          </a:prstGeom>
          <a:solidFill>
            <a:srgbClr val="00FF00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endParaRPr lang="fi-FI" sz="8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38" name="Tekstiruutu 6"/>
          <p:cNvSpPr txBox="1"/>
          <p:nvPr/>
        </p:nvSpPr>
        <p:spPr>
          <a:xfrm>
            <a:off x="171800" y="260649"/>
            <a:ext cx="604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i-FI"/>
            </a:defPPr>
            <a:lvl1pPr>
              <a:defRPr sz="1200" cap="all" normalizeH="1">
                <a:solidFill>
                  <a:schemeClr val="bg2">
                    <a:lumMod val="50000"/>
                  </a:schemeClr>
                </a:solidFill>
                <a:latin typeface="Kalinga" panose="020B0502040204020203" pitchFamily="34" charset="0"/>
                <a:cs typeface="Kalinga" panose="020B0502040204020203" pitchFamily="34" charset="0"/>
              </a:defRPr>
            </a:lvl1pPr>
          </a:lstStyle>
          <a:p>
            <a:pPr algn="r"/>
            <a:r>
              <a:rPr lang="fi-FI" b="1" i="1" dirty="0" smtClean="0">
                <a:solidFill>
                  <a:srgbClr val="0070C0"/>
                </a:solidFill>
              </a:rPr>
              <a:t>data</a:t>
            </a:r>
            <a:endParaRPr lang="fi-FI" b="1" i="1" dirty="0">
              <a:solidFill>
                <a:srgbClr val="0070C0"/>
              </a:solidFill>
            </a:endParaRPr>
          </a:p>
        </p:txBody>
      </p:sp>
      <p:sp>
        <p:nvSpPr>
          <p:cNvPr id="40" name="Tekstiruutu 6"/>
          <p:cNvSpPr txBox="1"/>
          <p:nvPr/>
        </p:nvSpPr>
        <p:spPr>
          <a:xfrm>
            <a:off x="-36374" y="3800074"/>
            <a:ext cx="1016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i-FI"/>
            </a:defPPr>
            <a:lvl1pPr>
              <a:defRPr sz="1200" cap="all" normalizeH="1">
                <a:solidFill>
                  <a:schemeClr val="bg2">
                    <a:lumMod val="50000"/>
                  </a:schemeClr>
                </a:solidFill>
                <a:latin typeface="Kalinga" panose="020B0502040204020203" pitchFamily="34" charset="0"/>
                <a:cs typeface="Kalinga" panose="020B0502040204020203" pitchFamily="34" charset="0"/>
              </a:defRPr>
            </a:lvl1pPr>
          </a:lstStyle>
          <a:p>
            <a:pPr algn="r"/>
            <a:r>
              <a:rPr lang="fi-FI" b="1" i="1" dirty="0" smtClean="0">
                <a:solidFill>
                  <a:srgbClr val="0070C0"/>
                </a:solidFill>
              </a:rPr>
              <a:t>Tutkimus</a:t>
            </a:r>
            <a:endParaRPr lang="fi-FI" b="1" i="1" dirty="0">
              <a:solidFill>
                <a:srgbClr val="0070C0"/>
              </a:solidFill>
            </a:endParaRPr>
          </a:p>
        </p:txBody>
      </p:sp>
      <p:sp>
        <p:nvSpPr>
          <p:cNvPr id="41" name="Tekstiruutu 6"/>
          <p:cNvSpPr txBox="1"/>
          <p:nvPr/>
        </p:nvSpPr>
        <p:spPr>
          <a:xfrm>
            <a:off x="-13943" y="3429001"/>
            <a:ext cx="9937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i-FI"/>
            </a:defPPr>
            <a:lvl1pPr>
              <a:defRPr sz="1200" cap="all" normalizeH="1">
                <a:solidFill>
                  <a:schemeClr val="bg2">
                    <a:lumMod val="50000"/>
                  </a:schemeClr>
                </a:solidFill>
                <a:latin typeface="Kalinga" panose="020B0502040204020203" pitchFamily="34" charset="0"/>
                <a:cs typeface="Kalinga" panose="020B0502040204020203" pitchFamily="34" charset="0"/>
              </a:defRPr>
            </a:lvl1pPr>
          </a:lstStyle>
          <a:p>
            <a:pPr algn="r"/>
            <a:r>
              <a:rPr lang="fi-FI" b="1" i="1" dirty="0" smtClean="0">
                <a:solidFill>
                  <a:srgbClr val="0070C0"/>
                </a:solidFill>
              </a:rPr>
              <a:t>Kokemus</a:t>
            </a:r>
          </a:p>
          <a:p>
            <a:pPr algn="r"/>
            <a:r>
              <a:rPr lang="fi-FI" b="1" i="1" dirty="0" smtClean="0">
                <a:solidFill>
                  <a:srgbClr val="0070C0"/>
                </a:solidFill>
              </a:rPr>
              <a:t>&amp; tieto &amp; </a:t>
            </a:r>
            <a:endParaRPr lang="fi-FI" b="1" i="1" dirty="0">
              <a:solidFill>
                <a:srgbClr val="0070C0"/>
              </a:solidFill>
            </a:endParaRPr>
          </a:p>
        </p:txBody>
      </p:sp>
      <p:sp>
        <p:nvSpPr>
          <p:cNvPr id="42" name="Tekstiruutu 6"/>
          <p:cNvSpPr txBox="1"/>
          <p:nvPr/>
        </p:nvSpPr>
        <p:spPr>
          <a:xfrm>
            <a:off x="-45988" y="1628800"/>
            <a:ext cx="10257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i-FI"/>
            </a:defPPr>
            <a:lvl1pPr>
              <a:defRPr sz="1200" cap="all" normalizeH="1">
                <a:solidFill>
                  <a:schemeClr val="bg2">
                    <a:lumMod val="50000"/>
                  </a:schemeClr>
                </a:solidFill>
                <a:latin typeface="Kalinga" panose="020B0502040204020203" pitchFamily="34" charset="0"/>
                <a:cs typeface="Kalinga" panose="020B0502040204020203" pitchFamily="34" charset="0"/>
              </a:defRPr>
            </a:lvl1pPr>
          </a:lstStyle>
          <a:p>
            <a:pPr algn="r"/>
            <a:r>
              <a:rPr lang="fi-FI" b="1" i="1" dirty="0" smtClean="0">
                <a:solidFill>
                  <a:srgbClr val="0070C0"/>
                </a:solidFill>
              </a:rPr>
              <a:t>valvonta</a:t>
            </a:r>
            <a:endParaRPr lang="fi-FI" b="1" i="1" dirty="0">
              <a:solidFill>
                <a:srgbClr val="0070C0"/>
              </a:solidFill>
            </a:endParaRPr>
          </a:p>
        </p:txBody>
      </p:sp>
      <p:sp>
        <p:nvSpPr>
          <p:cNvPr id="44" name="Pyöristetty suorakulmio 152"/>
          <p:cNvSpPr/>
          <p:nvPr/>
        </p:nvSpPr>
        <p:spPr>
          <a:xfrm>
            <a:off x="19706" y="1871467"/>
            <a:ext cx="966655" cy="230031"/>
          </a:xfrm>
          <a:prstGeom prst="roundRect">
            <a:avLst/>
          </a:prstGeom>
          <a:solidFill>
            <a:srgbClr val="00FFFF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Valvontatieto</a:t>
            </a:r>
            <a:endParaRPr lang="fi-FI" sz="8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58" name="Pyöristetty suorakulmio 70"/>
          <p:cNvSpPr/>
          <p:nvPr/>
        </p:nvSpPr>
        <p:spPr>
          <a:xfrm rot="16200000">
            <a:off x="1031717" y="1588855"/>
            <a:ext cx="1440160" cy="223907"/>
          </a:xfrm>
          <a:prstGeom prst="roundRect">
            <a:avLst/>
          </a:prstGeom>
          <a:solidFill>
            <a:srgbClr val="FFAB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UUDET uhat, profiilit</a:t>
            </a:r>
            <a:endParaRPr lang="fi-FI" sz="8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63" name="Pyöristetty suorakulmio 62"/>
          <p:cNvSpPr/>
          <p:nvPr/>
        </p:nvSpPr>
        <p:spPr>
          <a:xfrm>
            <a:off x="1927737" y="1340769"/>
            <a:ext cx="1443658" cy="193023"/>
          </a:xfrm>
          <a:prstGeom prst="roundRect">
            <a:avLst/>
          </a:prstGeom>
          <a:solidFill>
            <a:srgbClr val="00FFFF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Uhat, skenaariot, yms.</a:t>
            </a:r>
            <a:endParaRPr lang="fi-FI" sz="8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46" name="Pyöristetty suorakulmio 62"/>
          <p:cNvSpPr/>
          <p:nvPr/>
        </p:nvSpPr>
        <p:spPr>
          <a:xfrm>
            <a:off x="1927737" y="2083850"/>
            <a:ext cx="1443658" cy="193023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Organisaatioprofiilit</a:t>
            </a:r>
            <a:endParaRPr lang="fi-FI" sz="8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71" name="Pyöristetty suorakulmio 70"/>
          <p:cNvSpPr/>
          <p:nvPr/>
        </p:nvSpPr>
        <p:spPr>
          <a:xfrm>
            <a:off x="2322181" y="1690612"/>
            <a:ext cx="1003180" cy="226220"/>
          </a:xfrm>
          <a:prstGeom prst="roundRect">
            <a:avLst/>
          </a:prstGeom>
          <a:solidFill>
            <a:srgbClr val="9FF7B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Ristiinanalyysi</a:t>
            </a:r>
            <a:endParaRPr lang="fi-FI" sz="8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10200" y="1032992"/>
            <a:ext cx="13990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 smtClean="0">
                <a:latin typeface="Kalinga" panose="020B0502040204020203" pitchFamily="34" charset="0"/>
                <a:cs typeface="Kalinga" panose="020B0502040204020203" pitchFamily="34" charset="0"/>
              </a:rPr>
              <a:t>KOKONAISKUVA</a:t>
            </a:r>
            <a:endParaRPr lang="en-US" sz="1200" dirty="0"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33" name="Pyöristetty suorakulmio 60"/>
          <p:cNvSpPr/>
          <p:nvPr/>
        </p:nvSpPr>
        <p:spPr>
          <a:xfrm>
            <a:off x="5382460" y="4546984"/>
            <a:ext cx="1144786" cy="538200"/>
          </a:xfrm>
          <a:prstGeom prst="roundRect">
            <a:avLst/>
          </a:prstGeom>
          <a:solidFill>
            <a:srgbClr val="00FF00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9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Seuranta</a:t>
            </a:r>
          </a:p>
        </p:txBody>
      </p:sp>
      <p:sp>
        <p:nvSpPr>
          <p:cNvPr id="34" name="Ellipsi 48"/>
          <p:cNvSpPr/>
          <p:nvPr/>
        </p:nvSpPr>
        <p:spPr>
          <a:xfrm>
            <a:off x="8909155" y="3626460"/>
            <a:ext cx="973969" cy="450613"/>
          </a:xfrm>
          <a:prstGeom prst="ellipse">
            <a:avLst/>
          </a:prstGeom>
          <a:solidFill>
            <a:srgbClr val="4FDD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Päätökset per LJ</a:t>
            </a:r>
            <a:endParaRPr lang="fi-FI" sz="8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61" name="Pyöristetty suorakulmio 60"/>
          <p:cNvSpPr/>
          <p:nvPr/>
        </p:nvSpPr>
        <p:spPr>
          <a:xfrm>
            <a:off x="8981129" y="3513569"/>
            <a:ext cx="810865" cy="184898"/>
          </a:xfrm>
          <a:prstGeom prst="roundRect">
            <a:avLst/>
          </a:prstGeom>
          <a:solidFill>
            <a:srgbClr val="00FF00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Analyysi</a:t>
            </a:r>
            <a:endParaRPr lang="fi-FI" sz="8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133528" y="1772816"/>
            <a:ext cx="1727361" cy="1438544"/>
          </a:xfrm>
          <a:prstGeom prst="hexagon">
            <a:avLst/>
          </a:prstGeom>
          <a:solidFill>
            <a:srgbClr val="00FF00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r>
              <a:rPr lang="fi-FI" sz="900" u="sng" dirty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Muutoskohteen ymmärtäminen: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9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Cynefin alue</a:t>
            </a:r>
            <a:endParaRPr lang="fi-FI" sz="9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900" dirty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2D-kuvan alue</a:t>
            </a:r>
          </a:p>
        </p:txBody>
      </p:sp>
      <p:sp>
        <p:nvSpPr>
          <p:cNvPr id="39" name="Hexagon 38"/>
          <p:cNvSpPr/>
          <p:nvPr/>
        </p:nvSpPr>
        <p:spPr>
          <a:xfrm>
            <a:off x="3727072" y="1085791"/>
            <a:ext cx="1727361" cy="1438544"/>
          </a:xfrm>
          <a:prstGeom prst="hexagon">
            <a:avLst/>
          </a:prstGeom>
          <a:solidFill>
            <a:srgbClr val="00FF00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900" u="sng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Prioriteettien ja Muutoskohteiden tunnistaminen</a:t>
            </a:r>
            <a:endParaRPr lang="fi-FI" sz="900" u="sng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  <a:p>
            <a:pPr algn="ctr"/>
            <a:endParaRPr lang="en-US" sz="9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sp>
        <p:nvSpPr>
          <p:cNvPr id="43" name="Hexagon 42"/>
          <p:cNvSpPr/>
          <p:nvPr/>
        </p:nvSpPr>
        <p:spPr>
          <a:xfrm>
            <a:off x="6534034" y="1084175"/>
            <a:ext cx="1727361" cy="1438544"/>
          </a:xfrm>
          <a:prstGeom prst="hexagon">
            <a:avLst/>
          </a:prstGeom>
          <a:solidFill>
            <a:srgbClr val="00FF00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900" u="sng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Toimenpiteiden ja Kokeilujen määrittely</a:t>
            </a:r>
          </a:p>
          <a:p>
            <a:pPr algn="ctr"/>
            <a:endParaRPr lang="fi-FI" sz="9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  <a:p>
            <a:pPr algn="ctr"/>
            <a:r>
              <a:rPr lang="fi-FI" sz="900" dirty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Strategisten tavoitteiden ja reunaehtojen tasapainotus</a:t>
            </a:r>
          </a:p>
          <a:p>
            <a:pPr algn="ctr"/>
            <a:endParaRPr lang="en-US" sz="9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cxnSp>
        <p:nvCxnSpPr>
          <p:cNvPr id="6" name="Straight Arrow Connector 5"/>
          <p:cNvCxnSpPr>
            <a:stCxn id="63" idx="3"/>
          </p:cNvCxnSpPr>
          <p:nvPr/>
        </p:nvCxnSpPr>
        <p:spPr>
          <a:xfrm flipV="1">
            <a:off x="3371394" y="1437280"/>
            <a:ext cx="499624" cy="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71" idx="3"/>
            <a:endCxn id="39" idx="3"/>
          </p:cNvCxnSpPr>
          <p:nvPr/>
        </p:nvCxnSpPr>
        <p:spPr>
          <a:xfrm>
            <a:off x="3325361" y="1803723"/>
            <a:ext cx="401711" cy="134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46" idx="3"/>
          </p:cNvCxnSpPr>
          <p:nvPr/>
        </p:nvCxnSpPr>
        <p:spPr>
          <a:xfrm flipV="1">
            <a:off x="3371395" y="2171505"/>
            <a:ext cx="527904" cy="885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2215630" y="1528162"/>
            <a:ext cx="170588" cy="15802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V="1">
            <a:off x="2209587" y="1921255"/>
            <a:ext cx="183231" cy="15239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2059885" y="1533793"/>
            <a:ext cx="11798" cy="539861"/>
          </a:xfrm>
          <a:prstGeom prst="straightConnector1">
            <a:avLst/>
          </a:prstGeom>
          <a:ln w="190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43" idx="1"/>
          </p:cNvCxnSpPr>
          <p:nvPr/>
        </p:nvCxnSpPr>
        <p:spPr>
          <a:xfrm>
            <a:off x="7901932" y="2522719"/>
            <a:ext cx="299811" cy="23964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49" idx="5"/>
          </p:cNvCxnSpPr>
          <p:nvPr/>
        </p:nvCxnSpPr>
        <p:spPr>
          <a:xfrm>
            <a:off x="8700159" y="3146986"/>
            <a:ext cx="352943" cy="35240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153" idx="3"/>
          </p:cNvCxnSpPr>
          <p:nvPr/>
        </p:nvCxnSpPr>
        <p:spPr>
          <a:xfrm>
            <a:off x="979762" y="634011"/>
            <a:ext cx="660082" cy="45016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stCxn id="34" idx="3"/>
          </p:cNvCxnSpPr>
          <p:nvPr/>
        </p:nvCxnSpPr>
        <p:spPr>
          <a:xfrm flipH="1">
            <a:off x="8700159" y="4011082"/>
            <a:ext cx="351631" cy="53590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Pyöristetty suorakulmio 60"/>
          <p:cNvSpPr/>
          <p:nvPr/>
        </p:nvSpPr>
        <p:spPr>
          <a:xfrm>
            <a:off x="7829555" y="4546984"/>
            <a:ext cx="1045810" cy="538200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9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Toimeenpano</a:t>
            </a:r>
          </a:p>
        </p:txBody>
      </p:sp>
      <p:cxnSp>
        <p:nvCxnSpPr>
          <p:cNvPr id="80" name="Straight Arrow Connector 79"/>
          <p:cNvCxnSpPr>
            <a:stCxn id="151" idx="3"/>
          </p:cNvCxnSpPr>
          <p:nvPr/>
        </p:nvCxnSpPr>
        <p:spPr>
          <a:xfrm>
            <a:off x="992083" y="1130262"/>
            <a:ext cx="660082" cy="138499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153" idx="2"/>
            <a:endCxn id="151" idx="0"/>
          </p:cNvCxnSpPr>
          <p:nvPr/>
        </p:nvCxnSpPr>
        <p:spPr>
          <a:xfrm>
            <a:off x="499734" y="791347"/>
            <a:ext cx="1995" cy="20041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44" idx="3"/>
            <a:endCxn id="58" idx="0"/>
          </p:cNvCxnSpPr>
          <p:nvPr/>
        </p:nvCxnSpPr>
        <p:spPr>
          <a:xfrm flipV="1">
            <a:off x="986360" y="1700809"/>
            <a:ext cx="653484" cy="28567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>
            <a:stCxn id="100" idx="0"/>
          </p:cNvCxnSpPr>
          <p:nvPr/>
        </p:nvCxnSpPr>
        <p:spPr>
          <a:xfrm flipV="1">
            <a:off x="1024580" y="2276872"/>
            <a:ext cx="602715" cy="43204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>
            <a:stCxn id="99" idx="0"/>
          </p:cNvCxnSpPr>
          <p:nvPr/>
        </p:nvCxnSpPr>
        <p:spPr>
          <a:xfrm flipV="1">
            <a:off x="2840504" y="2420416"/>
            <a:ext cx="3754" cy="212656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stCxn id="33" idx="0"/>
          </p:cNvCxnSpPr>
          <p:nvPr/>
        </p:nvCxnSpPr>
        <p:spPr>
          <a:xfrm flipV="1">
            <a:off x="5954853" y="2522720"/>
            <a:ext cx="1371024" cy="2024265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>
            <a:stCxn id="65" idx="1"/>
            <a:endCxn id="33" idx="3"/>
          </p:cNvCxnSpPr>
          <p:nvPr/>
        </p:nvCxnSpPr>
        <p:spPr>
          <a:xfrm flipH="1">
            <a:off x="6527246" y="4816084"/>
            <a:ext cx="130230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Pyöristetty suorakulmio 60"/>
          <p:cNvSpPr/>
          <p:nvPr/>
        </p:nvSpPr>
        <p:spPr>
          <a:xfrm>
            <a:off x="1881963" y="4546984"/>
            <a:ext cx="1917082" cy="538200"/>
          </a:xfrm>
          <a:prstGeom prst="roundRect">
            <a:avLst/>
          </a:prstGeom>
          <a:solidFill>
            <a:srgbClr val="00FF00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r>
              <a:rPr lang="fi-FI" sz="9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Syvempi ymmärrys tilanteesta ja ilmiöiden dynamiikasta</a:t>
            </a:r>
          </a:p>
        </p:txBody>
      </p:sp>
      <p:sp>
        <p:nvSpPr>
          <p:cNvPr id="100" name="Pyöristetty suorakulmio 152"/>
          <p:cNvSpPr/>
          <p:nvPr/>
        </p:nvSpPr>
        <p:spPr>
          <a:xfrm>
            <a:off x="416296" y="2708921"/>
            <a:ext cx="1216567" cy="608595"/>
          </a:xfrm>
          <a:prstGeom prst="roundRect">
            <a:avLst/>
          </a:prstGeom>
          <a:solidFill>
            <a:srgbClr val="00FFFF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Jäsenten tieto: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Uhista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Skenaarioista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i-FI" sz="800" dirty="0" smtClean="0">
                <a:solidFill>
                  <a:schemeClr val="tx1"/>
                </a:solidFill>
                <a:latin typeface="Kalinga" panose="020B0502040204020203" pitchFamily="34" charset="0"/>
                <a:cs typeface="Kalinga" panose="020B0502040204020203" pitchFamily="34" charset="0"/>
              </a:rPr>
              <a:t>Organisaatioista</a:t>
            </a:r>
            <a:endParaRPr lang="fi-FI" sz="800" dirty="0">
              <a:solidFill>
                <a:schemeClr val="tx1"/>
              </a:solidFill>
              <a:latin typeface="Kalinga" panose="020B0502040204020203" pitchFamily="34" charset="0"/>
              <a:cs typeface="Kalinga" panose="020B0502040204020203" pitchFamily="34" charset="0"/>
            </a:endParaRPr>
          </a:p>
        </p:txBody>
      </p:sp>
      <p:cxnSp>
        <p:nvCxnSpPr>
          <p:cNvPr id="103" name="Straight Arrow Connector 102"/>
          <p:cNvCxnSpPr>
            <a:stCxn id="33" idx="1"/>
            <a:endCxn id="99" idx="3"/>
          </p:cNvCxnSpPr>
          <p:nvPr/>
        </p:nvCxnSpPr>
        <p:spPr>
          <a:xfrm flipH="1">
            <a:off x="3799045" y="4816084"/>
            <a:ext cx="158341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kstiruutu 6"/>
          <p:cNvSpPr txBox="1"/>
          <p:nvPr/>
        </p:nvSpPr>
        <p:spPr>
          <a:xfrm>
            <a:off x="6618835" y="3356993"/>
            <a:ext cx="706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i-FI"/>
            </a:defPPr>
            <a:lvl1pPr>
              <a:defRPr sz="1200" cap="all" normalizeH="1">
                <a:solidFill>
                  <a:schemeClr val="bg2">
                    <a:lumMod val="50000"/>
                  </a:schemeClr>
                </a:solidFill>
                <a:latin typeface="Kalinga" panose="020B0502040204020203" pitchFamily="34" charset="0"/>
                <a:cs typeface="Kalinga" panose="020B0502040204020203" pitchFamily="34" charset="0"/>
              </a:defRPr>
            </a:lvl1pPr>
          </a:lstStyle>
          <a:p>
            <a:pPr algn="r"/>
            <a:r>
              <a:rPr lang="fi-FI" cap="none" normalizeH="0" dirty="0">
                <a:solidFill>
                  <a:schemeClr val="tx1"/>
                </a:solidFill>
              </a:rPr>
              <a:t>S</a:t>
            </a:r>
            <a:r>
              <a:rPr lang="fi-FI" cap="none" normalizeH="0" dirty="0" smtClean="0">
                <a:solidFill>
                  <a:schemeClr val="tx1"/>
                </a:solidFill>
              </a:rPr>
              <a:t>äädöt</a:t>
            </a:r>
            <a:endParaRPr lang="fi-FI" cap="none" normalizeH="0" dirty="0">
              <a:solidFill>
                <a:schemeClr val="tx1"/>
              </a:solidFill>
            </a:endParaRPr>
          </a:p>
        </p:txBody>
      </p:sp>
      <p:cxnSp>
        <p:nvCxnSpPr>
          <p:cNvPr id="114" name="Straight Arrow Connector 113"/>
          <p:cNvCxnSpPr>
            <a:endCxn id="58" idx="1"/>
          </p:cNvCxnSpPr>
          <p:nvPr/>
        </p:nvCxnSpPr>
        <p:spPr>
          <a:xfrm flipH="1" flipV="1">
            <a:off x="1751799" y="2420888"/>
            <a:ext cx="1084951" cy="83451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/>
          <p:nvPr/>
        </p:nvCxnSpPr>
        <p:spPr>
          <a:xfrm flipH="1" flipV="1">
            <a:off x="1639845" y="2990337"/>
            <a:ext cx="1196904" cy="94914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Lightning Bolt 118"/>
          <p:cNvSpPr/>
          <p:nvPr/>
        </p:nvSpPr>
        <p:spPr>
          <a:xfrm>
            <a:off x="-36374" y="352670"/>
            <a:ext cx="215920" cy="265184"/>
          </a:xfrm>
          <a:prstGeom prst="lightningBolt">
            <a:avLst/>
          </a:pr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Lightning Bolt 128"/>
          <p:cNvSpPr/>
          <p:nvPr/>
        </p:nvSpPr>
        <p:spPr>
          <a:xfrm>
            <a:off x="1935724" y="1636437"/>
            <a:ext cx="215920" cy="265184"/>
          </a:xfrm>
          <a:prstGeom prst="lightningBolt">
            <a:avLst/>
          </a:pr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Lightning Bolt 129"/>
          <p:cNvSpPr/>
          <p:nvPr/>
        </p:nvSpPr>
        <p:spPr>
          <a:xfrm>
            <a:off x="1913431" y="1249243"/>
            <a:ext cx="215920" cy="265184"/>
          </a:xfrm>
          <a:prstGeom prst="lightningBolt">
            <a:avLst/>
          </a:pr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Lightning Bolt 131"/>
          <p:cNvSpPr/>
          <p:nvPr/>
        </p:nvSpPr>
        <p:spPr>
          <a:xfrm>
            <a:off x="2276312" y="1685862"/>
            <a:ext cx="215920" cy="265184"/>
          </a:xfrm>
          <a:prstGeom prst="lightningBolt">
            <a:avLst/>
          </a:pr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Lightning Bolt 132"/>
          <p:cNvSpPr/>
          <p:nvPr/>
        </p:nvSpPr>
        <p:spPr>
          <a:xfrm>
            <a:off x="9511767" y="3340834"/>
            <a:ext cx="215920" cy="265184"/>
          </a:xfrm>
          <a:prstGeom prst="lightningBolt">
            <a:avLst/>
          </a:pr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Lightning Bolt 133"/>
          <p:cNvSpPr/>
          <p:nvPr/>
        </p:nvSpPr>
        <p:spPr>
          <a:xfrm>
            <a:off x="22465" y="906306"/>
            <a:ext cx="215920" cy="265184"/>
          </a:xfrm>
          <a:prstGeom prst="lightningBolt">
            <a:avLst/>
          </a:pr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10402" y="3358734"/>
            <a:ext cx="1852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>Co-operation</a:t>
            </a:r>
            <a:endParaRPr lang="en-US" sz="2000" dirty="0">
              <a:ln w="0"/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7871098" y="5301208"/>
            <a:ext cx="209224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20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LM ja toimialat</a:t>
            </a:r>
            <a:endParaRPr lang="en-US" sz="20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8726975" y="2052137"/>
            <a:ext cx="76014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32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LM</a:t>
            </a:r>
          </a:p>
        </p:txBody>
      </p:sp>
      <p:sp>
        <p:nvSpPr>
          <p:cNvPr id="69" name="Rectangle 68"/>
          <p:cNvSpPr/>
          <p:nvPr/>
        </p:nvSpPr>
        <p:spPr>
          <a:xfrm>
            <a:off x="9350014" y="4140370"/>
            <a:ext cx="619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32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LJ</a:t>
            </a:r>
          </a:p>
        </p:txBody>
      </p:sp>
      <p:sp>
        <p:nvSpPr>
          <p:cNvPr id="10" name="Right Arrow 9"/>
          <p:cNvSpPr/>
          <p:nvPr/>
        </p:nvSpPr>
        <p:spPr>
          <a:xfrm rot="19766891">
            <a:off x="1454867" y="5661496"/>
            <a:ext cx="1875498" cy="61011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Sidosryhmät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0" name="Right Arrow 69"/>
          <p:cNvSpPr/>
          <p:nvPr/>
        </p:nvSpPr>
        <p:spPr>
          <a:xfrm rot="19766891">
            <a:off x="3063674" y="5773581"/>
            <a:ext cx="1875498" cy="61011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Käyttäjät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Right Arrow 71"/>
          <p:cNvSpPr/>
          <p:nvPr/>
        </p:nvSpPr>
        <p:spPr>
          <a:xfrm rot="19766891">
            <a:off x="4704063" y="5693121"/>
            <a:ext cx="1875498" cy="610115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Diversiteetti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73" name="Straight Arrow Connector 72"/>
          <p:cNvCxnSpPr/>
          <p:nvPr/>
        </p:nvCxnSpPr>
        <p:spPr>
          <a:xfrm>
            <a:off x="5238512" y="1803448"/>
            <a:ext cx="345364" cy="18303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V="1">
            <a:off x="6462061" y="1844825"/>
            <a:ext cx="313380" cy="19334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tsikko 1"/>
          <p:cNvSpPr txBox="1">
            <a:spLocks/>
          </p:cNvSpPr>
          <p:nvPr/>
        </p:nvSpPr>
        <p:spPr>
          <a:xfrm>
            <a:off x="2070299" y="116736"/>
            <a:ext cx="6366645" cy="86399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Two projects -joint effort! </a:t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7C0E4-D993-490E-B2D2-AA56D40B750E}" type="datetime1">
              <a:rPr lang="fi-FI" smtClean="0">
                <a:solidFill>
                  <a:prstClr val="white">
                    <a:tint val="75000"/>
                  </a:prstClr>
                </a:solidFill>
              </a:rPr>
              <a:t>15.6.2015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1" name="Alatunnisteen paikkamerkki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tint val="75000"/>
                  </a:prstClr>
                </a:solidFill>
              </a:rPr>
              <a:t>Ville Autero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Dian numeron paikkamerkki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DF452-B081-4F35-B4A3-409AFABB0D58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90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Global Aviation Safety Management</a:t>
            </a:r>
            <a:br>
              <a:rPr lang="en-US" dirty="0" smtClean="0"/>
            </a:br>
            <a:r>
              <a:rPr lang="en-US" dirty="0" smtClean="0"/>
              <a:t>-Coherence in target setting and monitoring</a:t>
            </a:r>
            <a:br>
              <a:rPr lang="en-US" dirty="0" smtClean="0"/>
            </a:br>
            <a:endParaRPr lang="en-US" dirty="0"/>
          </a:p>
        </p:txBody>
      </p:sp>
      <p:grpSp>
        <p:nvGrpSpPr>
          <p:cNvPr id="3" name="Ryhmä 2"/>
          <p:cNvGrpSpPr/>
          <p:nvPr/>
        </p:nvGrpSpPr>
        <p:grpSpPr>
          <a:xfrm>
            <a:off x="1163297" y="1602043"/>
            <a:ext cx="7301274" cy="4608512"/>
            <a:chOff x="1465769" y="1484784"/>
            <a:chExt cx="7301278" cy="4608512"/>
          </a:xfrm>
        </p:grpSpPr>
        <p:sp>
          <p:nvSpPr>
            <p:cNvPr id="4" name="Alanuoli 3"/>
            <p:cNvSpPr/>
            <p:nvPr/>
          </p:nvSpPr>
          <p:spPr>
            <a:xfrm>
              <a:off x="1465769" y="1484784"/>
              <a:ext cx="7301278" cy="4608512"/>
            </a:xfrm>
            <a:prstGeom prst="downArrow">
              <a:avLst>
                <a:gd name="adj1" fmla="val 71989"/>
                <a:gd name="adj2" fmla="val 50000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  <a:alpha val="12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ICAO GASP</a:t>
              </a:r>
            </a:p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EASA EASP/p</a:t>
              </a:r>
            </a:p>
            <a:p>
              <a:pPr algn="ctr"/>
              <a:endParaRPr lang="en-US" dirty="0" smtClean="0"/>
            </a:p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Finnish Aviation Safety Programme (FASP)</a:t>
              </a:r>
            </a:p>
            <a:p>
              <a:pPr algn="ctr"/>
              <a:r>
                <a:rPr lang="en-US" sz="1400" dirty="0" smtClean="0">
                  <a:solidFill>
                    <a:srgbClr val="FF0000"/>
                  </a:solidFill>
                </a:rPr>
                <a:t>Safety legislation    Safety promotion</a:t>
              </a:r>
            </a:p>
            <a:p>
              <a:pPr algn="ctr"/>
              <a:r>
                <a:rPr lang="en-US" sz="1400" dirty="0" smtClean="0">
                  <a:solidFill>
                    <a:srgbClr val="FF0000"/>
                  </a:solidFill>
                </a:rPr>
                <a:t>Safety Risk Management  </a:t>
              </a:r>
            </a:p>
            <a:p>
              <a:pPr algn="ctr"/>
              <a:r>
                <a:rPr lang="en-US" sz="1400" dirty="0" smtClean="0">
                  <a:solidFill>
                    <a:srgbClr val="FF0000"/>
                  </a:solidFill>
                </a:rPr>
                <a:t>Safety Assurance</a:t>
              </a:r>
            </a:p>
            <a:p>
              <a:pPr algn="ctr"/>
              <a:endParaRPr lang="en-US" sz="1400" dirty="0"/>
            </a:p>
          </p:txBody>
        </p:sp>
        <p:sp>
          <p:nvSpPr>
            <p:cNvPr id="5" name="Suorakulmio 4"/>
            <p:cNvSpPr/>
            <p:nvPr/>
          </p:nvSpPr>
          <p:spPr>
            <a:xfrm>
              <a:off x="3366445" y="3080303"/>
              <a:ext cx="1706444" cy="21602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Suorakulmio 5"/>
            <p:cNvSpPr/>
            <p:nvPr/>
          </p:nvSpPr>
          <p:spPr>
            <a:xfrm>
              <a:off x="4975374" y="3080303"/>
              <a:ext cx="1847457" cy="21602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Suorakulmio 6"/>
            <p:cNvSpPr/>
            <p:nvPr/>
          </p:nvSpPr>
          <p:spPr>
            <a:xfrm>
              <a:off x="3901605" y="3296326"/>
              <a:ext cx="2393561" cy="21602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Suorakulmio 7"/>
            <p:cNvSpPr/>
            <p:nvPr/>
          </p:nvSpPr>
          <p:spPr>
            <a:xfrm>
              <a:off x="4222922" y="3510255"/>
              <a:ext cx="1672871" cy="21602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lanuoli 8"/>
            <p:cNvSpPr/>
            <p:nvPr/>
          </p:nvSpPr>
          <p:spPr>
            <a:xfrm>
              <a:off x="4901049" y="3861048"/>
              <a:ext cx="171840" cy="28803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kstiruutu 9"/>
            <p:cNvSpPr txBox="1"/>
            <p:nvPr/>
          </p:nvSpPr>
          <p:spPr>
            <a:xfrm>
              <a:off x="3489970" y="4550038"/>
              <a:ext cx="7538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dirty="0" err="1" smtClean="0"/>
                <a:t>SPI’s</a:t>
              </a:r>
              <a:endParaRPr lang="en-US" dirty="0"/>
            </a:p>
          </p:txBody>
        </p:sp>
        <p:sp>
          <p:nvSpPr>
            <p:cNvPr id="11" name="Tekstiruutu 10"/>
            <p:cNvSpPr txBox="1"/>
            <p:nvPr/>
          </p:nvSpPr>
          <p:spPr>
            <a:xfrm>
              <a:off x="4605102" y="4550038"/>
              <a:ext cx="7637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dirty="0" err="1" smtClean="0"/>
                <a:t>FASp</a:t>
              </a:r>
              <a:endParaRPr lang="en-US" dirty="0"/>
            </a:p>
          </p:txBody>
        </p:sp>
        <p:sp>
          <p:nvSpPr>
            <p:cNvPr id="12" name="Tekstiruutu 11"/>
            <p:cNvSpPr txBox="1"/>
            <p:nvPr/>
          </p:nvSpPr>
          <p:spPr>
            <a:xfrm>
              <a:off x="5496421" y="4550038"/>
              <a:ext cx="798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dirty="0" err="1" smtClean="0"/>
                <a:t>SPT’s</a:t>
              </a:r>
              <a:endParaRPr lang="en-US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1380" y="1772816"/>
              <a:ext cx="1027043" cy="510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1380" y="2283545"/>
              <a:ext cx="1027043" cy="418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kstiruutu 12"/>
            <p:cNvSpPr txBox="1"/>
            <p:nvPr/>
          </p:nvSpPr>
          <p:spPr>
            <a:xfrm>
              <a:off x="4433923" y="1505113"/>
              <a:ext cx="11744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C000"/>
                  </a:solidFill>
                </a:rPr>
                <a:t>Strategy</a:t>
              </a:r>
              <a:endParaRPr lang="en-US" dirty="0">
                <a:solidFill>
                  <a:srgbClr val="FFC000"/>
                </a:solidFill>
              </a:endParaRPr>
            </a:p>
          </p:txBody>
        </p:sp>
        <p:sp>
          <p:nvSpPr>
            <p:cNvPr id="16" name="Tekstiruutu 15"/>
            <p:cNvSpPr txBox="1"/>
            <p:nvPr/>
          </p:nvSpPr>
          <p:spPr>
            <a:xfrm>
              <a:off x="4634748" y="5228938"/>
              <a:ext cx="8148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dirty="0" err="1" smtClean="0">
                  <a:solidFill>
                    <a:srgbClr val="FFC000"/>
                  </a:solidFill>
                </a:rPr>
                <a:t>Tasks</a:t>
              </a:r>
              <a:endParaRPr lang="en-US" dirty="0">
                <a:solidFill>
                  <a:srgbClr val="FFC000"/>
                </a:solidFill>
              </a:endParaRPr>
            </a:p>
          </p:txBody>
        </p:sp>
        <p:pic>
          <p:nvPicPr>
            <p:cNvPr id="1029" name="Picture 5" descr="http://trafiintra01.trafi.intra/_sys_/images/2015031701/trafi_white.png">
              <a:hlinkClick r:id="rId4" tooltip="TraFi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6668" y="3747076"/>
              <a:ext cx="1093166" cy="414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Päivämäärän paikkamerkki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8FEA-AB50-4A87-BBD9-5BB85496190A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15" name="Alatunnisteen paikkamerkki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17" name="Dian numeron paikkamerkki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26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2988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 err="1"/>
              <a:t>Managing</a:t>
            </a:r>
            <a:r>
              <a:rPr lang="fi-FI" dirty="0"/>
              <a:t> </a:t>
            </a:r>
            <a:r>
              <a:rPr lang="fi-FI" dirty="0" err="1"/>
              <a:t>safety</a:t>
            </a:r>
            <a:r>
              <a:rPr lang="fi-FI" dirty="0"/>
              <a:t> in EU </a:t>
            </a:r>
            <a:r>
              <a:rPr lang="fi-FI" dirty="0" err="1"/>
              <a:t>railway</a:t>
            </a:r>
            <a:r>
              <a:rPr lang="fi-FI" dirty="0"/>
              <a:t> </a:t>
            </a:r>
            <a:r>
              <a:rPr lang="fi-FI" dirty="0" err="1"/>
              <a:t>system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Common </a:t>
            </a:r>
            <a:r>
              <a:rPr lang="en-US" sz="2000" dirty="0"/>
              <a:t>Safety </a:t>
            </a:r>
            <a:r>
              <a:rPr lang="en-US" sz="2000" dirty="0" smtClean="0"/>
              <a:t>Targets (CST)    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31999" y="1556792"/>
            <a:ext cx="8335043" cy="4896544"/>
          </a:xfrm>
        </p:spPr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order to achieve a continuously high safety level, transparency, identification of problem areas and an increased trust between the different Member States the Safety </a:t>
            </a:r>
            <a:endParaRPr lang="en-US" dirty="0" smtClean="0"/>
          </a:p>
          <a:p>
            <a:r>
              <a:rPr lang="en-US" b="1" dirty="0" smtClean="0"/>
              <a:t>Directive </a:t>
            </a:r>
            <a:r>
              <a:rPr lang="en-US" b="1" dirty="0"/>
              <a:t>prescribes the development and monitoring of safety targets. </a:t>
            </a:r>
            <a:endParaRPr lang="en-US" b="1" dirty="0" smtClean="0"/>
          </a:p>
          <a:p>
            <a:r>
              <a:rPr lang="en-US" dirty="0" smtClean="0"/>
              <a:t>The </a:t>
            </a:r>
            <a:r>
              <a:rPr lang="en-US" dirty="0"/>
              <a:t>development of Common Safety Targets (CST) assures a short term control of safety performances and a long term convergence of safety performance in Europe, through the use of common ways of measuring and assessing safety performance on a macro level</a:t>
            </a:r>
            <a:r>
              <a:rPr lang="en-US" dirty="0" smtClean="0"/>
              <a:t>.</a:t>
            </a:r>
          </a:p>
          <a:p>
            <a:r>
              <a:rPr lang="en-US" dirty="0" smtClean="0"/>
              <a:t>Coordinated by European Railway Agency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6A4A-B3EF-4F47-AF8D-5685179F1E18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27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1900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err="1"/>
              <a:t>Managing</a:t>
            </a:r>
            <a:r>
              <a:rPr lang="fi-FI" dirty="0"/>
              <a:t> </a:t>
            </a:r>
            <a:r>
              <a:rPr lang="fi-FI" dirty="0" err="1"/>
              <a:t>safety</a:t>
            </a:r>
            <a:r>
              <a:rPr lang="fi-FI" dirty="0"/>
              <a:t> in EU </a:t>
            </a:r>
            <a:r>
              <a:rPr lang="fi-FI" dirty="0" err="1"/>
              <a:t>railway</a:t>
            </a:r>
            <a:r>
              <a:rPr lang="fi-FI" dirty="0"/>
              <a:t> </a:t>
            </a:r>
            <a:r>
              <a:rPr lang="fi-FI" dirty="0" err="1"/>
              <a:t>system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Common </a:t>
            </a:r>
            <a:r>
              <a:rPr lang="en-US" sz="2200" dirty="0"/>
              <a:t>Safety Indicators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31999" y="1556792"/>
            <a:ext cx="8335043" cy="4896544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EU collect </a:t>
            </a:r>
            <a:r>
              <a:rPr lang="en-US" dirty="0"/>
              <a:t>Common Safety Indicators (CSIs) across Member States. </a:t>
            </a:r>
            <a:endParaRPr lang="en-US" dirty="0" smtClean="0"/>
          </a:p>
          <a:p>
            <a:r>
              <a:rPr lang="en-US" dirty="0" smtClean="0"/>
              <a:t>CSIs </a:t>
            </a:r>
            <a:r>
              <a:rPr lang="en-US" dirty="0"/>
              <a:t>are a common set of rail safety data, gathered to facilitate the assessment of achievement of Common Safety Targets (CSTs) and monitor the development of safety in Member States</a:t>
            </a:r>
            <a:r>
              <a:rPr lang="en-US" dirty="0" smtClean="0"/>
              <a:t>.</a:t>
            </a:r>
          </a:p>
          <a:p>
            <a:r>
              <a:rPr lang="en-US" b="1" dirty="0"/>
              <a:t>CSIs are laid down and defined in Annex 1 to the Safety Directive; </a:t>
            </a:r>
            <a:r>
              <a:rPr lang="en-US" dirty="0" smtClean="0"/>
              <a:t>ERA</a:t>
            </a:r>
            <a:r>
              <a:rPr lang="en-US" dirty="0"/>
              <a:t> </a:t>
            </a:r>
            <a:r>
              <a:rPr lang="en-US" dirty="0" smtClean="0"/>
              <a:t>publishes</a:t>
            </a:r>
            <a:r>
              <a:rPr lang="en-US" dirty="0"/>
              <a:t> indicators in </a:t>
            </a:r>
            <a:r>
              <a:rPr lang="en-US" dirty="0" smtClean="0"/>
              <a:t>their safety </a:t>
            </a:r>
            <a:r>
              <a:rPr lang="en-US" dirty="0"/>
              <a:t>performance report and ERADIS database</a:t>
            </a:r>
            <a:r>
              <a:rPr lang="en-US" dirty="0" smtClean="0"/>
              <a:t>.</a:t>
            </a:r>
          </a:p>
          <a:p>
            <a:r>
              <a:rPr lang="en-US" dirty="0"/>
              <a:t>CSIs are based on common definitions and calculation methods, the data set is structured as follows: </a:t>
            </a:r>
          </a:p>
          <a:p>
            <a:pPr lvl="1"/>
            <a:r>
              <a:rPr lang="en-US" dirty="0">
                <a:hlinkClick r:id="rId2"/>
              </a:rPr>
              <a:t>Significant accidents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Deaths and serious injuries </a:t>
            </a:r>
          </a:p>
          <a:p>
            <a:pPr lvl="1"/>
            <a:r>
              <a:rPr lang="en-US" dirty="0"/>
              <a:t>Suicides </a:t>
            </a:r>
          </a:p>
          <a:p>
            <a:pPr lvl="1"/>
            <a:r>
              <a:rPr lang="en-US" dirty="0"/>
              <a:t>Precursors of accidents </a:t>
            </a:r>
          </a:p>
          <a:p>
            <a:pPr lvl="1"/>
            <a:r>
              <a:rPr lang="en-US" dirty="0"/>
              <a:t>Economic impact of accidents </a:t>
            </a:r>
          </a:p>
          <a:p>
            <a:pPr lvl="1"/>
            <a:r>
              <a:rPr lang="en-US" dirty="0"/>
              <a:t>Technical aspects (level crossings by type and automatic train protection systems) </a:t>
            </a:r>
          </a:p>
          <a:p>
            <a:pPr lvl="1"/>
            <a:r>
              <a:rPr lang="en-US" dirty="0"/>
              <a:t>Management of safety 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1134-69A4-4FB5-AED9-2627364F25BE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28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6788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Road </a:t>
            </a:r>
            <a:r>
              <a:rPr lang="fi-FI" dirty="0" err="1" smtClean="0"/>
              <a:t>Safety</a:t>
            </a:r>
            <a:r>
              <a:rPr lang="fi-FI" dirty="0" smtClean="0"/>
              <a:t> Management</a:t>
            </a:r>
            <a:br>
              <a:rPr lang="fi-FI" dirty="0" smtClean="0"/>
            </a:br>
            <a:r>
              <a:rPr lang="fi-FI" sz="2000" dirty="0" err="1" smtClean="0"/>
              <a:t>Coherence</a:t>
            </a:r>
            <a:r>
              <a:rPr lang="fi-FI" sz="2000" dirty="0" smtClean="0"/>
              <a:t> in </a:t>
            </a:r>
            <a:r>
              <a:rPr lang="fi-FI" sz="2000" dirty="0" err="1" smtClean="0"/>
              <a:t>target</a:t>
            </a:r>
            <a:r>
              <a:rPr lang="fi-FI" sz="2000" dirty="0" smtClean="0"/>
              <a:t> </a:t>
            </a:r>
            <a:r>
              <a:rPr lang="fi-FI" sz="2000" dirty="0" err="1" smtClean="0"/>
              <a:t>setting</a:t>
            </a:r>
            <a:endParaRPr lang="fi-FI" sz="2000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5EE1-D033-4AE1-B5E0-57E43D6739EB}" type="datetime1">
              <a:rPr lang="fi-FI" smtClean="0"/>
              <a:t>15.6.2015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29</a:t>
            </a:fld>
            <a:endParaRPr lang="fi-FI" dirty="0"/>
          </a:p>
        </p:txBody>
      </p:sp>
      <p:graphicFrame>
        <p:nvGraphicFramePr>
          <p:cNvPr id="7" name="Sisällön paikkamerkki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9849158"/>
              </p:ext>
            </p:extLst>
          </p:nvPr>
        </p:nvGraphicFramePr>
        <p:xfrm>
          <a:off x="431800" y="1557338"/>
          <a:ext cx="7686675" cy="4751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876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Finnish Transport Safety Agency (Trafi)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" name="Sisällön paikkamerkki 6"/>
          <p:cNvSpPr>
            <a:spLocks noGrp="1"/>
          </p:cNvSpPr>
          <p:nvPr>
            <p:ph idx="1"/>
          </p:nvPr>
        </p:nvSpPr>
        <p:spPr>
          <a:xfrm>
            <a:off x="431999" y="1268760"/>
            <a:ext cx="8407051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“Transport </a:t>
            </a:r>
            <a:r>
              <a:rPr lang="en-GB" b="1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system </a:t>
            </a:r>
            <a:r>
              <a:rPr lang="en-GB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authority”</a:t>
            </a:r>
            <a:endParaRPr lang="en-GB" sz="2400" b="1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GB" dirty="0" smtClean="0"/>
              <a:t>We issue permits, approvals and other decisions, and prepare legal rules for the transport sector.</a:t>
            </a:r>
          </a:p>
          <a:p>
            <a:r>
              <a:rPr lang="en-GB" dirty="0" smtClean="0"/>
              <a:t>We arrange examinations, handle taxation and registration matters, and provide reliable information services.</a:t>
            </a:r>
          </a:p>
          <a:p>
            <a:r>
              <a:rPr lang="en-GB" dirty="0" smtClean="0"/>
              <a:t>We oversee the transport market as well as compliance with rules and regulations governing the transport system.</a:t>
            </a:r>
          </a:p>
          <a:p>
            <a:r>
              <a:rPr lang="en-GB" dirty="0" smtClean="0"/>
              <a:t>We ensure the functionality of the transport system, even in emergency conditions and when normal operations are disrupted.</a:t>
            </a:r>
          </a:p>
          <a:p>
            <a:r>
              <a:rPr lang="en-GB" dirty="0" smtClean="0"/>
              <a:t>We create opportunities for the development of intelligent transport.</a:t>
            </a:r>
          </a:p>
          <a:p>
            <a:r>
              <a:rPr lang="en-GB" dirty="0" smtClean="0"/>
              <a:t>We inform the public of various transport options.</a:t>
            </a: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B53E5-98D1-43C0-9D54-25AB663AD1D0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2" name="Alatunnisteen paikkamerkki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000000"/>
                </a:solidFill>
              </a:rPr>
              <a:t>Ville Autero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18AD9-C8E2-43C9-AEC1-732BD6475DB2}" type="slidenum">
              <a:rPr lang="fi-FI" smtClean="0">
                <a:solidFill>
                  <a:srgbClr val="000000"/>
                </a:solidFill>
              </a:rPr>
              <a:pPr/>
              <a:t>3</a:t>
            </a:fld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93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32000" y="260648"/>
            <a:ext cx="7560000" cy="863992"/>
          </a:xfrm>
        </p:spPr>
        <p:txBody>
          <a:bodyPr/>
          <a:lstStyle/>
          <a:p>
            <a:r>
              <a:rPr lang="fi-FI" dirty="0" err="1" smtClean="0"/>
              <a:t>Finnish</a:t>
            </a:r>
            <a:r>
              <a:rPr lang="fi-FI" dirty="0" smtClean="0"/>
              <a:t> State Road </a:t>
            </a:r>
            <a:r>
              <a:rPr lang="fi-FI" dirty="0" err="1" smtClean="0"/>
              <a:t>Safety</a:t>
            </a:r>
            <a:r>
              <a:rPr lang="fi-FI" dirty="0" smtClean="0"/>
              <a:t> Management (</a:t>
            </a:r>
            <a:r>
              <a:rPr lang="fi-FI" dirty="0" err="1" smtClean="0"/>
              <a:t>proposal</a:t>
            </a:r>
            <a:r>
              <a:rPr lang="fi-FI" dirty="0" smtClean="0"/>
              <a:t>)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25AF-68C2-4687-80D4-843882AE9577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30</a:t>
            </a:fld>
            <a:endParaRPr lang="fi-FI">
              <a:solidFill>
                <a:srgbClr val="000000"/>
              </a:solidFill>
            </a:endParaRPr>
          </a:p>
        </p:txBody>
      </p:sp>
      <p:graphicFrame>
        <p:nvGraphicFramePr>
          <p:cNvPr id="9" name="Sisällön paikkamerkki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8488308"/>
              </p:ext>
            </p:extLst>
          </p:nvPr>
        </p:nvGraphicFramePr>
        <p:xfrm>
          <a:off x="1454699" y="1520788"/>
          <a:ext cx="6192689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kstiruutu 9"/>
          <p:cNvSpPr txBox="1"/>
          <p:nvPr/>
        </p:nvSpPr>
        <p:spPr>
          <a:xfrm>
            <a:off x="5598691" y="1389402"/>
            <a:ext cx="4179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 smtClean="0"/>
              <a:t>Key </a:t>
            </a:r>
            <a:r>
              <a:rPr lang="fi-FI" sz="1600" dirty="0" err="1" smtClean="0"/>
              <a:t>areas</a:t>
            </a:r>
            <a:r>
              <a:rPr lang="fi-FI" sz="16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 err="1" smtClean="0"/>
              <a:t>Targets</a:t>
            </a:r>
            <a:r>
              <a:rPr lang="fi-FI" sz="1600" dirty="0" smtClean="0"/>
              <a:t> and </a:t>
            </a:r>
            <a:r>
              <a:rPr lang="fi-FI" sz="1600" dirty="0" err="1" smtClean="0"/>
              <a:t>indicators</a:t>
            </a:r>
            <a:endParaRPr lang="fi-FI" sz="16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kstiruutu 10"/>
          <p:cNvSpPr txBox="1"/>
          <p:nvPr/>
        </p:nvSpPr>
        <p:spPr>
          <a:xfrm>
            <a:off x="7328584" y="2869424"/>
            <a:ext cx="25735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 err="1" smtClean="0"/>
              <a:t>Yearly</a:t>
            </a:r>
            <a:r>
              <a:rPr lang="fi-FI" sz="1600" dirty="0" smtClean="0"/>
              <a:t> </a:t>
            </a:r>
            <a:r>
              <a:rPr lang="fi-FI" sz="1600" dirty="0" err="1" smtClean="0"/>
              <a:t>evaluation</a:t>
            </a:r>
            <a:r>
              <a:rPr lang="fi-FI" sz="1600" dirty="0" smtClean="0"/>
              <a:t> of the </a:t>
            </a:r>
            <a:r>
              <a:rPr lang="fi-FI" sz="1600" dirty="0" err="1" smtClean="0"/>
              <a:t>program</a:t>
            </a:r>
            <a:endParaRPr lang="fi-FI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 err="1" smtClean="0"/>
              <a:t>Changes</a:t>
            </a:r>
            <a:r>
              <a:rPr lang="fi-FI" sz="1600" dirty="0" smtClean="0"/>
              <a:t> in </a:t>
            </a:r>
            <a:r>
              <a:rPr lang="fi-FI" sz="1600" dirty="0" err="1" smtClean="0"/>
              <a:t>safety</a:t>
            </a:r>
            <a:r>
              <a:rPr lang="fi-FI" sz="1600" dirty="0" smtClean="0"/>
              <a:t> </a:t>
            </a:r>
            <a:r>
              <a:rPr lang="fi-FI" sz="1600" dirty="0" err="1" smtClean="0"/>
              <a:t>situation</a:t>
            </a:r>
            <a:endParaRPr lang="fi-FI" sz="1600" dirty="0" smtClean="0"/>
          </a:p>
        </p:txBody>
      </p:sp>
      <p:sp>
        <p:nvSpPr>
          <p:cNvPr id="18" name="Puolivapaa piirto 17"/>
          <p:cNvSpPr/>
          <p:nvPr/>
        </p:nvSpPr>
        <p:spPr>
          <a:xfrm>
            <a:off x="6030739" y="4005064"/>
            <a:ext cx="134744" cy="892053"/>
          </a:xfrm>
          <a:custGeom>
            <a:avLst/>
            <a:gdLst>
              <a:gd name="connsiteX0" fmla="*/ 111283 w 148229"/>
              <a:gd name="connsiteY0" fmla="*/ 1071418 h 1071418"/>
              <a:gd name="connsiteX1" fmla="*/ 447 w 148229"/>
              <a:gd name="connsiteY1" fmla="*/ 341745 h 1071418"/>
              <a:gd name="connsiteX2" fmla="*/ 148229 w 148229"/>
              <a:gd name="connsiteY2" fmla="*/ 0 h 107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229" h="1071418">
                <a:moveTo>
                  <a:pt x="111283" y="1071418"/>
                </a:moveTo>
                <a:cubicBezTo>
                  <a:pt x="52786" y="795866"/>
                  <a:pt x="-5711" y="520314"/>
                  <a:pt x="447" y="341745"/>
                </a:cubicBezTo>
                <a:cubicBezTo>
                  <a:pt x="6605" y="163176"/>
                  <a:pt x="77417" y="81588"/>
                  <a:pt x="148229" y="0"/>
                </a:cubicBezTo>
              </a:path>
            </a:pathLst>
          </a:custGeom>
          <a:noFill/>
          <a:ln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4" name="Ryhmä 13"/>
          <p:cNvGrpSpPr/>
          <p:nvPr/>
        </p:nvGrpSpPr>
        <p:grpSpPr>
          <a:xfrm>
            <a:off x="2197564" y="2427580"/>
            <a:ext cx="1489208" cy="967985"/>
            <a:chOff x="2351740" y="2965"/>
            <a:chExt cx="1489208" cy="967985"/>
          </a:xfrm>
        </p:grpSpPr>
        <p:sp>
          <p:nvSpPr>
            <p:cNvPr id="15" name="Pyöristetty suorakulmio 14"/>
            <p:cNvSpPr/>
            <p:nvPr/>
          </p:nvSpPr>
          <p:spPr>
            <a:xfrm>
              <a:off x="2351740" y="2965"/>
              <a:ext cx="1489208" cy="96798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Pyöristetty suorakulmio 4"/>
            <p:cNvSpPr/>
            <p:nvPr/>
          </p:nvSpPr>
          <p:spPr>
            <a:xfrm>
              <a:off x="2398993" y="50218"/>
              <a:ext cx="1394702" cy="8734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i-FI" sz="1600" dirty="0" err="1"/>
                <a:t>Targets</a:t>
              </a:r>
              <a:r>
                <a:rPr lang="fi-FI" sz="1600" dirty="0"/>
                <a:t> </a:t>
              </a:r>
              <a:r>
                <a:rPr lang="fi-FI" sz="1600" dirty="0" smtClean="0"/>
                <a:t>and </a:t>
              </a:r>
              <a:r>
                <a:rPr lang="fi-FI" sz="1600" dirty="0" err="1"/>
                <a:t>focus</a:t>
              </a:r>
              <a:r>
                <a:rPr lang="fi-FI" sz="1600" dirty="0"/>
                <a:t> </a:t>
              </a:r>
              <a:r>
                <a:rPr lang="fi-FI" sz="1600" dirty="0" err="1"/>
                <a:t>areas</a:t>
              </a:r>
              <a:endParaRPr lang="fi-FI" sz="1600" dirty="0"/>
            </a:p>
          </p:txBody>
        </p:sp>
      </p:grpSp>
      <p:sp>
        <p:nvSpPr>
          <p:cNvPr id="17" name="Tekstiruutu 16"/>
          <p:cNvSpPr txBox="1"/>
          <p:nvPr/>
        </p:nvSpPr>
        <p:spPr>
          <a:xfrm>
            <a:off x="990179" y="973903"/>
            <a:ext cx="2842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 err="1" smtClean="0"/>
              <a:t>EU-targets</a:t>
            </a:r>
            <a:endParaRPr lang="fi-FI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 smtClean="0"/>
              <a:t>National </a:t>
            </a:r>
            <a:r>
              <a:rPr lang="fi-FI" sz="1600" dirty="0" err="1" smtClean="0"/>
              <a:t>focus</a:t>
            </a:r>
            <a:r>
              <a:rPr lang="fi-FI" sz="1600" dirty="0" smtClean="0"/>
              <a:t> </a:t>
            </a:r>
            <a:r>
              <a:rPr lang="fi-FI" sz="1600" dirty="0" err="1" smtClean="0"/>
              <a:t>areas</a:t>
            </a:r>
            <a:endParaRPr lang="fi-FI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 err="1" smtClean="0"/>
              <a:t>Government</a:t>
            </a:r>
            <a:r>
              <a:rPr lang="fi-FI" sz="1600" dirty="0" smtClean="0"/>
              <a:t> </a:t>
            </a:r>
            <a:r>
              <a:rPr lang="fi-FI" sz="1600" dirty="0" err="1" smtClean="0"/>
              <a:t>Resolution</a:t>
            </a:r>
            <a:endParaRPr lang="fi-FI" sz="1600" dirty="0" smtClean="0"/>
          </a:p>
        </p:txBody>
      </p:sp>
      <p:grpSp>
        <p:nvGrpSpPr>
          <p:cNvPr id="13" name="Ryhmä 12"/>
          <p:cNvGrpSpPr/>
          <p:nvPr/>
        </p:nvGrpSpPr>
        <p:grpSpPr>
          <a:xfrm>
            <a:off x="3510459" y="715245"/>
            <a:ext cx="1584457" cy="1029897"/>
            <a:chOff x="2523208" y="36131"/>
            <a:chExt cx="1584457" cy="1029897"/>
          </a:xfrm>
        </p:grpSpPr>
        <p:sp>
          <p:nvSpPr>
            <p:cNvPr id="19" name="Pyöristetty suorakulmio 18"/>
            <p:cNvSpPr/>
            <p:nvPr/>
          </p:nvSpPr>
          <p:spPr>
            <a:xfrm>
              <a:off x="2523208" y="36131"/>
              <a:ext cx="1584457" cy="1029897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Pyöristetty suorakulmio 4"/>
            <p:cNvSpPr/>
            <p:nvPr/>
          </p:nvSpPr>
          <p:spPr>
            <a:xfrm>
              <a:off x="2573483" y="86406"/>
              <a:ext cx="1483907" cy="9293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i-FI" sz="1400" kern="1200" dirty="0" err="1" smtClean="0"/>
                <a:t>Government</a:t>
              </a:r>
              <a:r>
                <a:rPr lang="fi-FI" sz="1400" kern="1200" dirty="0" smtClean="0"/>
                <a:t> 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i-FI" sz="1400" dirty="0" err="1" smtClean="0"/>
                <a:t>Resolution</a:t>
              </a:r>
              <a:endParaRPr lang="fi-FI" sz="1400" kern="1200" dirty="0" smtClean="0"/>
            </a:p>
          </p:txBody>
        </p:sp>
      </p:grp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Ville Autero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3580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15" y="188640"/>
            <a:ext cx="9369560" cy="863992"/>
          </a:xfrm>
        </p:spPr>
        <p:txBody>
          <a:bodyPr>
            <a:noAutofit/>
          </a:bodyPr>
          <a:lstStyle/>
          <a:p>
            <a:r>
              <a:rPr lang="fi-FI" dirty="0"/>
              <a:t>#</a:t>
            </a:r>
            <a:r>
              <a:rPr lang="fi-FI" dirty="0" err="1"/>
              <a:t>Holistic</a:t>
            </a:r>
            <a:r>
              <a:rPr lang="fi-FI" dirty="0"/>
              <a:t> </a:t>
            </a:r>
            <a:r>
              <a:rPr lang="fi-FI" dirty="0" err="1" smtClean="0"/>
              <a:t>approach</a:t>
            </a:r>
            <a:r>
              <a:rPr lang="fi-FI" dirty="0" smtClean="0"/>
              <a:t> </a:t>
            </a:r>
            <a:r>
              <a:rPr lang="fi-FI" dirty="0"/>
              <a:t>#</a:t>
            </a:r>
            <a:r>
              <a:rPr lang="fi-FI" dirty="0" err="1" smtClean="0"/>
              <a:t>Network</a:t>
            </a:r>
            <a:endParaRPr lang="en-US" b="1" dirty="0">
              <a:solidFill>
                <a:srgbClr val="92D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7B9C1-6B96-4474-9AE1-DA9B4AE03A71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31</a:t>
            </a:fld>
            <a:endParaRPr lang="fi-FI">
              <a:solidFill>
                <a:srgbClr val="0000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26083" y="1772816"/>
            <a:ext cx="4512652" cy="100811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b="1" dirty="0" err="1" smtClean="0">
                <a:solidFill>
                  <a:schemeClr val="tx1"/>
                </a:solidFill>
              </a:rPr>
              <a:t>Finnish</a:t>
            </a:r>
            <a:r>
              <a:rPr lang="fi-FI" b="1" dirty="0" smtClean="0">
                <a:solidFill>
                  <a:schemeClr val="tx1"/>
                </a:solidFill>
              </a:rPr>
              <a:t> Transport </a:t>
            </a:r>
            <a:r>
              <a:rPr lang="fi-FI" b="1" dirty="0" err="1" smtClean="0">
                <a:solidFill>
                  <a:schemeClr val="tx1"/>
                </a:solidFill>
              </a:rPr>
              <a:t>Safety</a:t>
            </a:r>
            <a:r>
              <a:rPr lang="fi-FI" b="1" dirty="0" smtClean="0">
                <a:solidFill>
                  <a:schemeClr val="tx1"/>
                </a:solidFill>
              </a:rPr>
              <a:t> </a:t>
            </a:r>
            <a:r>
              <a:rPr lang="fi-FI" b="1" dirty="0" err="1" smtClean="0">
                <a:solidFill>
                  <a:schemeClr val="tx1"/>
                </a:solidFill>
              </a:rPr>
              <a:t>Agency</a:t>
            </a:r>
            <a:r>
              <a:rPr lang="fi-FI" b="1" dirty="0" smtClean="0">
                <a:solidFill>
                  <a:schemeClr val="tx1"/>
                </a:solidFill>
              </a:rPr>
              <a:t>, </a:t>
            </a:r>
            <a:r>
              <a:rPr lang="fi-FI" b="1" dirty="0" err="1" smtClean="0">
                <a:solidFill>
                  <a:schemeClr val="tx1"/>
                </a:solidFill>
              </a:rPr>
              <a:t>Finnish</a:t>
            </a:r>
            <a:r>
              <a:rPr lang="fi-FI" b="1" dirty="0" smtClean="0">
                <a:solidFill>
                  <a:schemeClr val="tx1"/>
                </a:solidFill>
              </a:rPr>
              <a:t> Transport </a:t>
            </a:r>
            <a:r>
              <a:rPr lang="fi-FI" b="1" dirty="0" err="1" smtClean="0">
                <a:solidFill>
                  <a:schemeClr val="tx1"/>
                </a:solidFill>
              </a:rPr>
              <a:t>Agency</a:t>
            </a:r>
            <a:r>
              <a:rPr lang="fi-FI" b="1" dirty="0">
                <a:solidFill>
                  <a:schemeClr val="tx1"/>
                </a:solidFill>
              </a:rPr>
              <a:t> </a:t>
            </a:r>
            <a:r>
              <a:rPr lang="fi-FI" b="1" dirty="0" err="1" smtClean="0">
                <a:solidFill>
                  <a:schemeClr val="tx1"/>
                </a:solidFill>
              </a:rPr>
              <a:t>etc</a:t>
            </a:r>
            <a:r>
              <a:rPr lang="fi-FI" sz="1400" b="1" dirty="0" smtClean="0">
                <a:solidFill>
                  <a:srgbClr val="00B0F0"/>
                </a:solidFill>
              </a:rPr>
              <a:t>	</a:t>
            </a:r>
            <a:endParaRPr lang="en-US" sz="1400" b="1" dirty="0">
              <a:solidFill>
                <a:srgbClr val="00B0F0"/>
              </a:solidFill>
            </a:endParaRPr>
          </a:p>
        </p:txBody>
      </p: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873" y="2924946"/>
            <a:ext cx="4007693" cy="2729119"/>
          </a:xfrm>
          <a:prstGeom prst="rect">
            <a:avLst/>
          </a:prstGeom>
          <a:noFill/>
          <a:ln w="22225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4794677" y="1768981"/>
            <a:ext cx="4990096" cy="100811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b="1" dirty="0" err="1">
                <a:solidFill>
                  <a:schemeClr val="tx1"/>
                </a:solidFill>
              </a:rPr>
              <a:t>Finnish</a:t>
            </a:r>
            <a:r>
              <a:rPr lang="fi-FI" b="1" dirty="0">
                <a:solidFill>
                  <a:schemeClr val="tx1"/>
                </a:solidFill>
              </a:rPr>
              <a:t> </a:t>
            </a:r>
            <a:r>
              <a:rPr lang="fi-FI" b="1" dirty="0" err="1">
                <a:solidFill>
                  <a:schemeClr val="tx1"/>
                </a:solidFill>
              </a:rPr>
              <a:t>Boarder</a:t>
            </a:r>
            <a:r>
              <a:rPr lang="fi-FI" b="1" dirty="0">
                <a:solidFill>
                  <a:schemeClr val="tx1"/>
                </a:solidFill>
              </a:rPr>
              <a:t> </a:t>
            </a:r>
            <a:r>
              <a:rPr lang="fi-FI" b="1" dirty="0" err="1">
                <a:solidFill>
                  <a:schemeClr val="tx1"/>
                </a:solidFill>
              </a:rPr>
              <a:t>Guard</a:t>
            </a:r>
            <a:r>
              <a:rPr lang="fi-FI" b="1" dirty="0">
                <a:solidFill>
                  <a:schemeClr val="tx1"/>
                </a:solidFill>
              </a:rPr>
              <a:t>, </a:t>
            </a:r>
            <a:r>
              <a:rPr lang="fi-FI" b="1" dirty="0" smtClean="0">
                <a:solidFill>
                  <a:schemeClr val="tx1"/>
                </a:solidFill>
              </a:rPr>
              <a:t>MIRG </a:t>
            </a:r>
            <a:r>
              <a:rPr lang="fi-FI" b="1" dirty="0" err="1" smtClean="0">
                <a:solidFill>
                  <a:schemeClr val="tx1"/>
                </a:solidFill>
              </a:rPr>
              <a:t>teams</a:t>
            </a:r>
            <a:r>
              <a:rPr lang="fi-FI" b="1" dirty="0">
                <a:solidFill>
                  <a:schemeClr val="tx1"/>
                </a:solidFill>
              </a:rPr>
              <a:t> </a:t>
            </a:r>
            <a:r>
              <a:rPr lang="fi-FI" b="1" dirty="0" smtClean="0">
                <a:solidFill>
                  <a:schemeClr val="tx1"/>
                </a:solidFill>
              </a:rPr>
              <a:t>etc.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26083" y="5564880"/>
            <a:ext cx="9657592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3200" b="1" dirty="0" smtClean="0">
                <a:solidFill>
                  <a:srgbClr val="92D050"/>
                </a:solidFill>
              </a:rPr>
              <a:t>                </a:t>
            </a:r>
            <a:r>
              <a:rPr lang="fi-FI" b="1" dirty="0" err="1">
                <a:solidFill>
                  <a:schemeClr val="tx1"/>
                </a:solidFill>
              </a:rPr>
              <a:t>Shipowners</a:t>
            </a:r>
            <a:r>
              <a:rPr lang="fi-FI" b="1" dirty="0">
                <a:solidFill>
                  <a:schemeClr val="tx1"/>
                </a:solidFill>
              </a:rPr>
              <a:t>, </a:t>
            </a:r>
            <a:r>
              <a:rPr lang="fi-FI" b="1" dirty="0" err="1" smtClean="0">
                <a:solidFill>
                  <a:schemeClr val="tx1"/>
                </a:solidFill>
              </a:rPr>
              <a:t>ships+personnel</a:t>
            </a:r>
            <a:r>
              <a:rPr lang="fi-FI" b="1" dirty="0" smtClean="0">
                <a:solidFill>
                  <a:schemeClr val="tx1"/>
                </a:solidFill>
              </a:rPr>
              <a:t> </a:t>
            </a:r>
            <a:r>
              <a:rPr lang="fi-FI" sz="2800" b="1" dirty="0" smtClean="0">
                <a:solidFill>
                  <a:srgbClr val="00B0F0"/>
                </a:solidFill>
              </a:rPr>
              <a:t>	</a:t>
            </a:r>
            <a:r>
              <a:rPr lang="fi-FI" b="1" dirty="0" smtClean="0">
                <a:solidFill>
                  <a:srgbClr val="00B0F0"/>
                </a:solidFill>
              </a:rPr>
              <a:t>		</a:t>
            </a:r>
            <a:endParaRPr lang="en-US" b="1" dirty="0">
              <a:solidFill>
                <a:srgbClr val="00B0F0"/>
              </a:solidFill>
            </a:endParaRPr>
          </a:p>
        </p:txBody>
      </p:sp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828" y="3875015"/>
            <a:ext cx="2987983" cy="1689869"/>
          </a:xfrm>
          <a:prstGeom prst="rect">
            <a:avLst/>
          </a:prstGeom>
          <a:noFill/>
          <a:ln w="15875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49949" y="1100626"/>
            <a:ext cx="9657592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b="1" dirty="0">
                <a:solidFill>
                  <a:schemeClr val="tx1"/>
                </a:solidFill>
              </a:rPr>
              <a:t>IMO, EU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00" y="3875011"/>
            <a:ext cx="2186377" cy="1689869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 descr="C:\Users\lainev\AppData\Local\Microsoft\Windows\Temporary Internet Files\Content.IE5\6K9D1ORE\MC900359733[1].wmf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04" y="2852936"/>
            <a:ext cx="827532" cy="91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lainev\AppData\Local\Microsoft\Windows\Temporary Internet Files\Content.IE5\6K9D1ORE\MC900359733[1].wmf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653" y="2852936"/>
            <a:ext cx="827532" cy="91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lainev\AppData\Local\Microsoft\Windows\Temporary Internet Files\Content.IE5\6K9D1ORE\MC900359733[1].wmf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429" y="2852936"/>
            <a:ext cx="827532" cy="91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lainev\AppData\Local\Microsoft\Windows\Temporary Internet Files\Content.IE5\6K9D1ORE\MC900359733[1].wmf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55" y="2852936"/>
            <a:ext cx="827532" cy="91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lainev\AppData\Local\Microsoft\Windows\Temporary Internet Files\Content.IE5\6K9D1ORE\MC900359733[1].wmf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3279" y="2869403"/>
            <a:ext cx="827532" cy="91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62"/>
          <p:cNvSpPr/>
          <p:nvPr/>
        </p:nvSpPr>
        <p:spPr>
          <a:xfrm>
            <a:off x="126083" y="6140944"/>
            <a:ext cx="9657592" cy="447276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3200" b="1" dirty="0" smtClean="0">
                <a:solidFill>
                  <a:srgbClr val="92D050"/>
                </a:solidFill>
              </a:rPr>
              <a:t>                </a:t>
            </a:r>
            <a:r>
              <a:rPr lang="fi-FI" b="1" dirty="0" err="1" smtClean="0">
                <a:solidFill>
                  <a:schemeClr val="tx1"/>
                </a:solidFill>
              </a:rPr>
              <a:t>Research</a:t>
            </a:r>
            <a:r>
              <a:rPr lang="fi-FI" b="1" dirty="0" smtClean="0">
                <a:solidFill>
                  <a:schemeClr val="tx1"/>
                </a:solidFill>
              </a:rPr>
              <a:t> </a:t>
            </a:r>
            <a:r>
              <a:rPr lang="fi-FI" b="1" dirty="0" err="1" smtClean="0">
                <a:solidFill>
                  <a:schemeClr val="tx1"/>
                </a:solidFill>
              </a:rPr>
              <a:t>organisations</a:t>
            </a:r>
            <a:r>
              <a:rPr lang="fi-FI" b="1" dirty="0" smtClean="0">
                <a:solidFill>
                  <a:schemeClr val="tx1"/>
                </a:solidFill>
              </a:rPr>
              <a:t> (</a:t>
            </a:r>
            <a:r>
              <a:rPr lang="fi-FI" b="1" dirty="0" err="1" smtClean="0">
                <a:solidFill>
                  <a:schemeClr val="tx1"/>
                </a:solidFill>
              </a:rPr>
              <a:t>eg</a:t>
            </a:r>
            <a:r>
              <a:rPr lang="fi-FI" b="1" dirty="0" smtClean="0">
                <a:solidFill>
                  <a:schemeClr val="tx1"/>
                </a:solidFill>
              </a:rPr>
              <a:t> AALTO)</a:t>
            </a:r>
            <a:r>
              <a:rPr lang="fi-FI" sz="2800" b="1" dirty="0" smtClean="0">
                <a:solidFill>
                  <a:srgbClr val="00B0F0"/>
                </a:solidFill>
              </a:rPr>
              <a:t>	</a:t>
            </a:r>
            <a:r>
              <a:rPr lang="fi-FI" b="1" dirty="0" smtClean="0">
                <a:solidFill>
                  <a:srgbClr val="00B0F0"/>
                </a:solidFill>
              </a:rPr>
              <a:t>		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8" name="Nuoli oikealle 7"/>
          <p:cNvSpPr/>
          <p:nvPr/>
        </p:nvSpPr>
        <p:spPr>
          <a:xfrm>
            <a:off x="149949" y="585038"/>
            <a:ext cx="9751289" cy="264190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 b="1" dirty="0">
                <a:solidFill>
                  <a:schemeClr val="bg1"/>
                </a:solidFill>
              </a:rPr>
              <a:t>a Common Understanding of the Safety needs</a:t>
            </a:r>
            <a:r>
              <a:rPr lang="en-US" sz="1600" dirty="0"/>
              <a:t>:</a:t>
            </a:r>
            <a:endParaRPr lang="fi-FI" sz="1600" dirty="0"/>
          </a:p>
        </p:txBody>
      </p:sp>
      <p:sp>
        <p:nvSpPr>
          <p:cNvPr id="24" name="Nuoli oikealle 23"/>
          <p:cNvSpPr/>
          <p:nvPr/>
        </p:nvSpPr>
        <p:spPr>
          <a:xfrm>
            <a:off x="149949" y="1881182"/>
            <a:ext cx="9751289" cy="264190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i-FI" b="1" dirty="0">
                <a:solidFill>
                  <a:schemeClr val="bg1"/>
                </a:solidFill>
              </a:rPr>
              <a:t>1. </a:t>
            </a:r>
            <a:r>
              <a:rPr lang="fi-FI" b="1" dirty="0" err="1">
                <a:solidFill>
                  <a:schemeClr val="bg1"/>
                </a:solidFill>
              </a:rPr>
              <a:t>Relevant</a:t>
            </a:r>
            <a:r>
              <a:rPr lang="fi-FI" b="1" dirty="0">
                <a:solidFill>
                  <a:schemeClr val="bg1"/>
                </a:solidFill>
              </a:rPr>
              <a:t> and </a:t>
            </a:r>
            <a:r>
              <a:rPr lang="fi-FI" b="1" dirty="0" err="1">
                <a:solidFill>
                  <a:schemeClr val="bg1"/>
                </a:solidFill>
              </a:rPr>
              <a:t>valid</a:t>
            </a:r>
            <a:r>
              <a:rPr lang="fi-FI" b="1" dirty="0">
                <a:solidFill>
                  <a:schemeClr val="bg1"/>
                </a:solidFill>
              </a:rPr>
              <a:t> </a:t>
            </a:r>
            <a:r>
              <a:rPr lang="fi-FI" b="1" dirty="0" err="1">
                <a:solidFill>
                  <a:schemeClr val="bg1"/>
                </a:solidFill>
              </a:rPr>
              <a:t>information</a:t>
            </a:r>
            <a:r>
              <a:rPr lang="fi-FI" b="1" dirty="0">
                <a:solidFill>
                  <a:schemeClr val="bg1"/>
                </a:solidFill>
              </a:rPr>
              <a:t> (data, </a:t>
            </a:r>
            <a:r>
              <a:rPr lang="fi-FI" b="1" dirty="0" err="1">
                <a:solidFill>
                  <a:schemeClr val="bg1"/>
                </a:solidFill>
              </a:rPr>
              <a:t>research</a:t>
            </a:r>
            <a:r>
              <a:rPr lang="fi-FI" b="1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26" name="Nuoli oikealle 25"/>
          <p:cNvSpPr/>
          <p:nvPr/>
        </p:nvSpPr>
        <p:spPr>
          <a:xfrm>
            <a:off x="173814" y="3177326"/>
            <a:ext cx="9751289" cy="264190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>
                <a:solidFill>
                  <a:schemeClr val="bg1"/>
                </a:solidFill>
              </a:rPr>
              <a:t>2. Safety Performance Monitoring (targets and indicators) and Safety Management Framework</a:t>
            </a:r>
            <a:endParaRPr lang="fi-FI" b="1" dirty="0">
              <a:solidFill>
                <a:schemeClr val="bg1"/>
              </a:solidFill>
            </a:endParaRPr>
          </a:p>
        </p:txBody>
      </p:sp>
      <p:sp>
        <p:nvSpPr>
          <p:cNvPr id="27" name="Nuoli oikealle 26"/>
          <p:cNvSpPr/>
          <p:nvPr/>
        </p:nvSpPr>
        <p:spPr>
          <a:xfrm>
            <a:off x="173815" y="4437112"/>
            <a:ext cx="9751289" cy="279434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smtClean="0">
                <a:solidFill>
                  <a:schemeClr val="bg1"/>
                </a:solidFill>
              </a:rPr>
              <a:t>3. Co-Operation between authorities, business and researchers</a:t>
            </a:r>
            <a:endParaRPr lang="fi-FI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87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4" grpId="0" animBg="1"/>
      <p:bldP spid="26" grpId="0" animBg="1"/>
      <p:bldP spid="2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lvi 4"/>
          <p:cNvSpPr/>
          <p:nvPr/>
        </p:nvSpPr>
        <p:spPr>
          <a:xfrm>
            <a:off x="72009" y="4379506"/>
            <a:ext cx="4321898" cy="1902612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fi-FI" b="1" dirty="0" err="1" smtClean="0">
                <a:solidFill>
                  <a:schemeClr val="tx1"/>
                </a:solidFill>
              </a:rPr>
              <a:t>Accident</a:t>
            </a:r>
            <a:r>
              <a:rPr lang="fi-FI" b="1" dirty="0" smtClean="0">
                <a:solidFill>
                  <a:schemeClr val="tx1"/>
                </a:solidFill>
              </a:rPr>
              <a:t> Data</a:t>
            </a:r>
            <a:endParaRPr lang="fi-FI" b="1" dirty="0">
              <a:solidFill>
                <a:schemeClr val="tx1"/>
              </a:solidFill>
            </a:endParaRPr>
          </a:p>
        </p:txBody>
      </p:sp>
      <p:sp>
        <p:nvSpPr>
          <p:cNvPr id="24" name="Ellipsi 23"/>
          <p:cNvSpPr/>
          <p:nvPr/>
        </p:nvSpPr>
        <p:spPr>
          <a:xfrm>
            <a:off x="2117465" y="5330416"/>
            <a:ext cx="1086382" cy="39364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/>
              <a:t>Number</a:t>
            </a:r>
            <a:r>
              <a:rPr lang="fi-FI" sz="900" dirty="0"/>
              <a:t> of </a:t>
            </a:r>
            <a:r>
              <a:rPr lang="fi-FI" sz="900" dirty="0" err="1"/>
              <a:t>i</a:t>
            </a:r>
            <a:r>
              <a:rPr lang="fi-FI" sz="900" dirty="0" err="1" smtClean="0"/>
              <a:t>njuries</a:t>
            </a:r>
            <a:endParaRPr lang="fi-FI" sz="900" dirty="0"/>
          </a:p>
        </p:txBody>
      </p:sp>
      <p:sp>
        <p:nvSpPr>
          <p:cNvPr id="7" name="Pilvi 6"/>
          <p:cNvSpPr/>
          <p:nvPr/>
        </p:nvSpPr>
        <p:spPr>
          <a:xfrm>
            <a:off x="2882642" y="4581128"/>
            <a:ext cx="3927690" cy="2033826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fi-FI" dirty="0" smtClean="0">
                <a:solidFill>
                  <a:schemeClr val="tx1"/>
                </a:solidFill>
              </a:rPr>
              <a:t>Data of </a:t>
            </a:r>
            <a:r>
              <a:rPr lang="fi-FI" dirty="0" err="1" smtClean="0">
                <a:solidFill>
                  <a:schemeClr val="tx1"/>
                </a:solidFill>
              </a:rPr>
              <a:t>near</a:t>
            </a:r>
            <a:r>
              <a:rPr lang="fi-FI" dirty="0" smtClean="0">
                <a:solidFill>
                  <a:schemeClr val="tx1"/>
                </a:solidFill>
              </a:rPr>
              <a:t> </a:t>
            </a:r>
            <a:r>
              <a:rPr lang="fi-FI" dirty="0" err="1" smtClean="0">
                <a:solidFill>
                  <a:schemeClr val="tx1"/>
                </a:solidFill>
              </a:rPr>
              <a:t>misses</a:t>
            </a:r>
            <a:r>
              <a:rPr lang="fi-FI" dirty="0" smtClean="0">
                <a:solidFill>
                  <a:schemeClr val="tx1"/>
                </a:solidFill>
              </a:rPr>
              <a:t> and </a:t>
            </a:r>
            <a:r>
              <a:rPr lang="fi-FI" dirty="0" err="1" smtClean="0">
                <a:solidFill>
                  <a:schemeClr val="tx1"/>
                </a:solidFill>
              </a:rPr>
              <a:t>deficiencies</a:t>
            </a:r>
            <a:endParaRPr lang="fi-FI" dirty="0">
              <a:solidFill>
                <a:schemeClr val="tx1"/>
              </a:solidFill>
            </a:endParaRPr>
          </a:p>
        </p:txBody>
      </p:sp>
      <p:sp>
        <p:nvSpPr>
          <p:cNvPr id="8" name="Pilvi 7"/>
          <p:cNvSpPr/>
          <p:nvPr/>
        </p:nvSpPr>
        <p:spPr>
          <a:xfrm>
            <a:off x="5951066" y="4379506"/>
            <a:ext cx="3927690" cy="1705790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fi-FI" dirty="0" err="1" smtClean="0">
                <a:solidFill>
                  <a:schemeClr val="tx1"/>
                </a:solidFill>
              </a:rPr>
              <a:t>Operational</a:t>
            </a:r>
            <a:r>
              <a:rPr lang="fi-FI" dirty="0" smtClean="0">
                <a:solidFill>
                  <a:schemeClr val="tx1"/>
                </a:solidFill>
              </a:rPr>
              <a:t> Data</a:t>
            </a:r>
            <a:endParaRPr lang="fi-FI" dirty="0">
              <a:solidFill>
                <a:schemeClr val="tx1"/>
              </a:solidFill>
            </a:endParaRPr>
          </a:p>
        </p:txBody>
      </p:sp>
      <p:sp>
        <p:nvSpPr>
          <p:cNvPr id="9" name="Ellipsi 8"/>
          <p:cNvSpPr/>
          <p:nvPr/>
        </p:nvSpPr>
        <p:spPr>
          <a:xfrm>
            <a:off x="246473" y="5228186"/>
            <a:ext cx="1086382" cy="32803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Collisions</a:t>
            </a:r>
            <a:endParaRPr lang="fi-FI" sz="900" dirty="0"/>
          </a:p>
        </p:txBody>
      </p:sp>
      <p:sp>
        <p:nvSpPr>
          <p:cNvPr id="10" name="Ellipsi 9"/>
          <p:cNvSpPr/>
          <p:nvPr/>
        </p:nvSpPr>
        <p:spPr>
          <a:xfrm>
            <a:off x="1144549" y="5096971"/>
            <a:ext cx="1243788" cy="29523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Groundings</a:t>
            </a:r>
            <a:endParaRPr lang="fi-FI" sz="900" dirty="0"/>
          </a:p>
        </p:txBody>
      </p:sp>
      <p:sp>
        <p:nvSpPr>
          <p:cNvPr id="11" name="Ellipsi 10"/>
          <p:cNvSpPr/>
          <p:nvPr/>
        </p:nvSpPr>
        <p:spPr>
          <a:xfrm>
            <a:off x="6250425" y="4997316"/>
            <a:ext cx="1378870" cy="39364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Number</a:t>
            </a:r>
            <a:r>
              <a:rPr lang="fi-FI" sz="900" dirty="0" smtClean="0"/>
              <a:t> of PSC  </a:t>
            </a:r>
            <a:r>
              <a:rPr lang="fi-FI" sz="900" dirty="0" err="1" smtClean="0"/>
              <a:t>Inspections</a:t>
            </a:r>
            <a:endParaRPr lang="fi-FI" sz="900" dirty="0"/>
          </a:p>
        </p:txBody>
      </p:sp>
      <p:sp>
        <p:nvSpPr>
          <p:cNvPr id="12" name="Ellipsi 11"/>
          <p:cNvSpPr/>
          <p:nvPr/>
        </p:nvSpPr>
        <p:spPr>
          <a:xfrm>
            <a:off x="7404567" y="5569262"/>
            <a:ext cx="1128166" cy="328036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smtClean="0"/>
              <a:t>Port </a:t>
            </a:r>
            <a:r>
              <a:rPr lang="fi-FI" sz="900" dirty="0" err="1" smtClean="0"/>
              <a:t>Calls</a:t>
            </a:r>
            <a:endParaRPr lang="fi-FI" sz="900" dirty="0"/>
          </a:p>
        </p:txBody>
      </p:sp>
      <p:sp>
        <p:nvSpPr>
          <p:cNvPr id="13" name="Ellipsi 12"/>
          <p:cNvSpPr/>
          <p:nvPr/>
        </p:nvSpPr>
        <p:spPr>
          <a:xfrm>
            <a:off x="7373020" y="5101186"/>
            <a:ext cx="1378870" cy="39364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Ships</a:t>
            </a:r>
            <a:r>
              <a:rPr lang="fi-FI" sz="900" dirty="0" smtClean="0"/>
              <a:t> </a:t>
            </a:r>
            <a:r>
              <a:rPr lang="fi-FI" sz="900" dirty="0" err="1" smtClean="0"/>
              <a:t>under</a:t>
            </a:r>
            <a:r>
              <a:rPr lang="fi-FI" sz="900" dirty="0" smtClean="0"/>
              <a:t> </a:t>
            </a:r>
            <a:r>
              <a:rPr lang="fi-FI" sz="900" dirty="0" err="1" smtClean="0"/>
              <a:t>Finnish</a:t>
            </a:r>
            <a:r>
              <a:rPr lang="fi-FI" sz="900" dirty="0" smtClean="0"/>
              <a:t> </a:t>
            </a:r>
            <a:r>
              <a:rPr lang="fi-FI" sz="900" dirty="0" err="1" smtClean="0"/>
              <a:t>flag</a:t>
            </a:r>
            <a:endParaRPr lang="fi-FI" sz="900" dirty="0"/>
          </a:p>
        </p:txBody>
      </p:sp>
      <p:sp>
        <p:nvSpPr>
          <p:cNvPr id="15" name="Ellipsi 14"/>
          <p:cNvSpPr/>
          <p:nvPr/>
        </p:nvSpPr>
        <p:spPr>
          <a:xfrm>
            <a:off x="2807802" y="5757259"/>
            <a:ext cx="1378870" cy="39364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Near</a:t>
            </a:r>
            <a:r>
              <a:rPr lang="fi-FI" sz="900" dirty="0" smtClean="0"/>
              <a:t> </a:t>
            </a:r>
            <a:r>
              <a:rPr lang="fi-FI" sz="900" dirty="0" err="1" smtClean="0"/>
              <a:t>misses</a:t>
            </a:r>
            <a:endParaRPr lang="fi-FI" sz="900" dirty="0"/>
          </a:p>
        </p:txBody>
      </p:sp>
      <p:sp>
        <p:nvSpPr>
          <p:cNvPr id="16" name="Ellipsi 15"/>
          <p:cNvSpPr/>
          <p:nvPr/>
        </p:nvSpPr>
        <p:spPr>
          <a:xfrm>
            <a:off x="6400105" y="5429222"/>
            <a:ext cx="1086382" cy="335675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smtClean="0"/>
              <a:t>ISM </a:t>
            </a:r>
            <a:r>
              <a:rPr lang="fi-FI" sz="900" dirty="0" err="1" smtClean="0"/>
              <a:t>Audits</a:t>
            </a:r>
            <a:endParaRPr lang="fi-FI" sz="900" dirty="0"/>
          </a:p>
        </p:txBody>
      </p:sp>
      <p:sp>
        <p:nvSpPr>
          <p:cNvPr id="17" name="Ellipsi 16"/>
          <p:cNvSpPr/>
          <p:nvPr/>
        </p:nvSpPr>
        <p:spPr>
          <a:xfrm>
            <a:off x="2275857" y="4998560"/>
            <a:ext cx="1243788" cy="29523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Pollutions</a:t>
            </a:r>
            <a:endParaRPr lang="fi-FI" sz="900" dirty="0"/>
          </a:p>
        </p:txBody>
      </p:sp>
      <p:sp>
        <p:nvSpPr>
          <p:cNvPr id="20" name="Ellipsi 19"/>
          <p:cNvSpPr/>
          <p:nvPr/>
        </p:nvSpPr>
        <p:spPr>
          <a:xfrm>
            <a:off x="1294228" y="5490615"/>
            <a:ext cx="1086382" cy="39364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/>
              <a:t>Number</a:t>
            </a:r>
            <a:r>
              <a:rPr lang="fi-FI" sz="900" dirty="0"/>
              <a:t> of </a:t>
            </a:r>
            <a:r>
              <a:rPr lang="fi-FI" sz="900" dirty="0" err="1" smtClean="0"/>
              <a:t>fatalities</a:t>
            </a:r>
            <a:endParaRPr lang="fi-FI" sz="900" dirty="0"/>
          </a:p>
        </p:txBody>
      </p:sp>
      <p:sp>
        <p:nvSpPr>
          <p:cNvPr id="21" name="Ellipsi 20"/>
          <p:cNvSpPr/>
          <p:nvPr/>
        </p:nvSpPr>
        <p:spPr>
          <a:xfrm>
            <a:off x="3182000" y="6085295"/>
            <a:ext cx="1378870" cy="39364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Number</a:t>
            </a:r>
            <a:r>
              <a:rPr lang="fi-FI" sz="900" dirty="0" smtClean="0"/>
              <a:t> of PSC </a:t>
            </a:r>
            <a:r>
              <a:rPr lang="fi-FI" sz="900" dirty="0" err="1" smtClean="0"/>
              <a:t>Detentions</a:t>
            </a:r>
            <a:endParaRPr lang="fi-FI" sz="900" dirty="0"/>
          </a:p>
        </p:txBody>
      </p:sp>
      <p:sp>
        <p:nvSpPr>
          <p:cNvPr id="22" name="Ellipsi 21"/>
          <p:cNvSpPr/>
          <p:nvPr/>
        </p:nvSpPr>
        <p:spPr>
          <a:xfrm>
            <a:off x="4080075" y="5764897"/>
            <a:ext cx="1378870" cy="39364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Number</a:t>
            </a:r>
            <a:r>
              <a:rPr lang="fi-FI" sz="900" dirty="0" smtClean="0"/>
              <a:t> of </a:t>
            </a:r>
            <a:r>
              <a:rPr lang="fi-FI" sz="900" dirty="0" err="1" smtClean="0"/>
              <a:t>black</a:t>
            </a:r>
            <a:r>
              <a:rPr lang="fi-FI" sz="900" dirty="0" smtClean="0"/>
              <a:t> </a:t>
            </a:r>
            <a:r>
              <a:rPr lang="fi-FI" sz="900" dirty="0" err="1" smtClean="0"/>
              <a:t>outs</a:t>
            </a:r>
            <a:endParaRPr lang="fi-FI" sz="900" dirty="0"/>
          </a:p>
        </p:txBody>
      </p:sp>
      <p:sp>
        <p:nvSpPr>
          <p:cNvPr id="23" name="Ellipsi 22"/>
          <p:cNvSpPr/>
          <p:nvPr/>
        </p:nvSpPr>
        <p:spPr>
          <a:xfrm>
            <a:off x="8252269" y="4871560"/>
            <a:ext cx="1378870" cy="39364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Number</a:t>
            </a:r>
            <a:r>
              <a:rPr lang="fi-FI" sz="900" dirty="0" smtClean="0"/>
              <a:t> of </a:t>
            </a:r>
            <a:r>
              <a:rPr lang="fi-FI" sz="900" dirty="0" err="1" smtClean="0"/>
              <a:t>foreign</a:t>
            </a:r>
            <a:r>
              <a:rPr lang="fi-FI" sz="900" dirty="0" smtClean="0"/>
              <a:t> </a:t>
            </a:r>
            <a:r>
              <a:rPr lang="fi-FI" sz="900" dirty="0" err="1" smtClean="0"/>
              <a:t>ships</a:t>
            </a:r>
            <a:endParaRPr lang="fi-FI" sz="900" dirty="0"/>
          </a:p>
        </p:txBody>
      </p:sp>
      <p:sp>
        <p:nvSpPr>
          <p:cNvPr id="14" name="Ellipsi 13"/>
          <p:cNvSpPr/>
          <p:nvPr/>
        </p:nvSpPr>
        <p:spPr>
          <a:xfrm>
            <a:off x="5202670" y="5691651"/>
            <a:ext cx="1378870" cy="39364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>
                <a:solidFill>
                  <a:prstClr val="white"/>
                </a:solidFill>
              </a:rPr>
              <a:t>Deviations</a:t>
            </a:r>
            <a:r>
              <a:rPr lang="fi-FI" sz="900" dirty="0">
                <a:solidFill>
                  <a:prstClr val="white"/>
                </a:solidFill>
              </a:rPr>
              <a:t> </a:t>
            </a:r>
            <a:r>
              <a:rPr lang="fi-FI" sz="900" dirty="0" err="1">
                <a:solidFill>
                  <a:prstClr val="white"/>
                </a:solidFill>
              </a:rPr>
              <a:t>reported</a:t>
            </a:r>
            <a:r>
              <a:rPr lang="fi-FI" sz="900" dirty="0">
                <a:solidFill>
                  <a:prstClr val="white"/>
                </a:solidFill>
              </a:rPr>
              <a:t> </a:t>
            </a:r>
            <a:r>
              <a:rPr lang="fi-FI" sz="900" dirty="0" err="1" smtClean="0"/>
              <a:t>by</a:t>
            </a:r>
            <a:r>
              <a:rPr lang="fi-FI" sz="900" dirty="0" smtClean="0"/>
              <a:t> VTS</a:t>
            </a:r>
            <a:endParaRPr lang="fi-FI" sz="900" dirty="0"/>
          </a:p>
        </p:txBody>
      </p:sp>
      <p:sp>
        <p:nvSpPr>
          <p:cNvPr id="18" name="Ellipsi 17"/>
          <p:cNvSpPr/>
          <p:nvPr/>
        </p:nvSpPr>
        <p:spPr>
          <a:xfrm>
            <a:off x="4154916" y="6282117"/>
            <a:ext cx="1378870" cy="39364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/>
              <a:t>Number</a:t>
            </a:r>
            <a:r>
              <a:rPr lang="fi-FI" sz="900" dirty="0"/>
              <a:t> of </a:t>
            </a:r>
            <a:r>
              <a:rPr lang="fi-FI" sz="900" dirty="0" smtClean="0"/>
              <a:t>PSC/ISM </a:t>
            </a:r>
            <a:r>
              <a:rPr lang="fi-FI" sz="900" dirty="0" err="1" smtClean="0"/>
              <a:t>deficiencies</a:t>
            </a:r>
            <a:endParaRPr lang="fi-FI" sz="900" dirty="0"/>
          </a:p>
        </p:txBody>
      </p:sp>
      <p:sp>
        <p:nvSpPr>
          <p:cNvPr id="19" name="Ellipsi 18"/>
          <p:cNvSpPr/>
          <p:nvPr/>
        </p:nvSpPr>
        <p:spPr>
          <a:xfrm>
            <a:off x="404866" y="5621830"/>
            <a:ext cx="1086382" cy="39364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/>
              <a:t>Number</a:t>
            </a:r>
            <a:r>
              <a:rPr lang="fi-FI" sz="900" dirty="0"/>
              <a:t> of </a:t>
            </a:r>
            <a:r>
              <a:rPr lang="fi-FI" sz="900" dirty="0" err="1"/>
              <a:t>fire</a:t>
            </a:r>
            <a:r>
              <a:rPr lang="fi-FI" sz="900" dirty="0"/>
              <a:t> </a:t>
            </a:r>
            <a:r>
              <a:rPr lang="fi-FI" sz="900" dirty="0" err="1"/>
              <a:t>incidents</a:t>
            </a:r>
            <a:endParaRPr lang="fi-FI" sz="900" dirty="0"/>
          </a:p>
        </p:txBody>
      </p:sp>
      <p:sp>
        <p:nvSpPr>
          <p:cNvPr id="25" name="Pyöristetty suorakulmio 24"/>
          <p:cNvSpPr/>
          <p:nvPr/>
        </p:nvSpPr>
        <p:spPr>
          <a:xfrm>
            <a:off x="569802" y="2608110"/>
            <a:ext cx="4411182" cy="14689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fi-FI" dirty="0" err="1" smtClean="0"/>
              <a:t>Examples</a:t>
            </a:r>
            <a:r>
              <a:rPr lang="fi-FI" dirty="0" smtClean="0"/>
              <a:t> of </a:t>
            </a:r>
            <a:r>
              <a:rPr lang="fi-FI" dirty="0" err="1" smtClean="0"/>
              <a:t>Safety</a:t>
            </a:r>
            <a:r>
              <a:rPr lang="fi-FI" dirty="0" smtClean="0"/>
              <a:t> </a:t>
            </a:r>
            <a:r>
              <a:rPr lang="fi-FI" dirty="0" err="1" smtClean="0"/>
              <a:t>Indicators</a:t>
            </a:r>
            <a:r>
              <a:rPr lang="fi-FI" dirty="0" smtClean="0"/>
              <a:t> </a:t>
            </a:r>
            <a:endParaRPr lang="fi-FI" dirty="0"/>
          </a:p>
        </p:txBody>
      </p:sp>
      <p:sp>
        <p:nvSpPr>
          <p:cNvPr id="26" name="Ellipsi 25"/>
          <p:cNvSpPr/>
          <p:nvPr/>
        </p:nvSpPr>
        <p:spPr>
          <a:xfrm>
            <a:off x="5127831" y="6085295"/>
            <a:ext cx="1378870" cy="39364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>
                <a:solidFill>
                  <a:prstClr val="white"/>
                </a:solidFill>
              </a:rPr>
              <a:t>Violations</a:t>
            </a:r>
            <a:r>
              <a:rPr lang="fi-FI" sz="900" dirty="0" smtClean="0">
                <a:solidFill>
                  <a:prstClr val="white"/>
                </a:solidFill>
              </a:rPr>
              <a:t> of </a:t>
            </a:r>
            <a:r>
              <a:rPr lang="fi-FI" sz="900" dirty="0" err="1" smtClean="0">
                <a:solidFill>
                  <a:prstClr val="white"/>
                </a:solidFill>
              </a:rPr>
              <a:t>route</a:t>
            </a:r>
            <a:r>
              <a:rPr lang="fi-FI" sz="900" dirty="0" smtClean="0">
                <a:solidFill>
                  <a:prstClr val="white"/>
                </a:solidFill>
              </a:rPr>
              <a:t> </a:t>
            </a:r>
            <a:r>
              <a:rPr lang="fi-FI" sz="900" dirty="0" err="1" smtClean="0">
                <a:solidFill>
                  <a:prstClr val="white"/>
                </a:solidFill>
              </a:rPr>
              <a:t>separation</a:t>
            </a:r>
            <a:r>
              <a:rPr lang="fi-FI" sz="900" dirty="0" smtClean="0">
                <a:solidFill>
                  <a:prstClr val="white"/>
                </a:solidFill>
              </a:rPr>
              <a:t> </a:t>
            </a:r>
            <a:endParaRPr lang="fi-FI" sz="900" dirty="0"/>
          </a:p>
        </p:txBody>
      </p:sp>
      <p:sp>
        <p:nvSpPr>
          <p:cNvPr id="27" name="Pyöristetty suorakulmio 26"/>
          <p:cNvSpPr/>
          <p:nvPr/>
        </p:nvSpPr>
        <p:spPr>
          <a:xfrm>
            <a:off x="789962" y="3067359"/>
            <a:ext cx="1309695" cy="459251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Ratio</a:t>
            </a:r>
            <a:r>
              <a:rPr lang="fi-FI" sz="900" dirty="0" smtClean="0"/>
              <a:t> of </a:t>
            </a:r>
            <a:r>
              <a:rPr lang="fi-FI" sz="900" dirty="0" err="1" smtClean="0"/>
              <a:t>accidents</a:t>
            </a:r>
            <a:r>
              <a:rPr lang="fi-FI" sz="900" dirty="0" smtClean="0"/>
              <a:t> to </a:t>
            </a:r>
            <a:r>
              <a:rPr lang="fi-FI" sz="900" dirty="0" err="1" smtClean="0"/>
              <a:t>number</a:t>
            </a:r>
            <a:r>
              <a:rPr lang="fi-FI" sz="900" dirty="0" smtClean="0"/>
              <a:t> of </a:t>
            </a:r>
            <a:r>
              <a:rPr lang="fi-FI" sz="900" dirty="0" err="1" smtClean="0"/>
              <a:t>port</a:t>
            </a:r>
            <a:r>
              <a:rPr lang="fi-FI" sz="900" dirty="0" smtClean="0"/>
              <a:t> </a:t>
            </a:r>
            <a:r>
              <a:rPr lang="fi-FI" sz="900" dirty="0" err="1" smtClean="0"/>
              <a:t>calls</a:t>
            </a:r>
            <a:endParaRPr lang="fi-FI" sz="900" dirty="0"/>
          </a:p>
        </p:txBody>
      </p:sp>
      <p:sp>
        <p:nvSpPr>
          <p:cNvPr id="28" name="Pyöristetty suorakulmio 27"/>
          <p:cNvSpPr/>
          <p:nvPr/>
        </p:nvSpPr>
        <p:spPr>
          <a:xfrm>
            <a:off x="2211915" y="3526610"/>
            <a:ext cx="1309695" cy="459251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Ratio</a:t>
            </a:r>
            <a:r>
              <a:rPr lang="fi-FI" sz="900" dirty="0" smtClean="0"/>
              <a:t> of </a:t>
            </a:r>
            <a:r>
              <a:rPr lang="fi-FI" sz="900" dirty="0" err="1" smtClean="0"/>
              <a:t>deviations</a:t>
            </a:r>
            <a:r>
              <a:rPr lang="fi-FI" sz="900" dirty="0" smtClean="0"/>
              <a:t> to </a:t>
            </a:r>
            <a:r>
              <a:rPr lang="fi-FI" sz="900" dirty="0" err="1" smtClean="0"/>
              <a:t>number</a:t>
            </a:r>
            <a:r>
              <a:rPr lang="fi-FI" sz="900" dirty="0" smtClean="0"/>
              <a:t> of </a:t>
            </a:r>
            <a:r>
              <a:rPr lang="fi-FI" sz="900" dirty="0" err="1" smtClean="0"/>
              <a:t>port</a:t>
            </a:r>
            <a:r>
              <a:rPr lang="fi-FI" sz="900" dirty="0" smtClean="0"/>
              <a:t> </a:t>
            </a:r>
            <a:r>
              <a:rPr lang="fi-FI" sz="900" dirty="0" err="1" smtClean="0"/>
              <a:t>calls</a:t>
            </a:r>
            <a:endParaRPr lang="fi-FI" sz="900" dirty="0"/>
          </a:p>
        </p:txBody>
      </p:sp>
      <p:sp>
        <p:nvSpPr>
          <p:cNvPr id="29" name="Pyöristetty suorakulmio 28"/>
          <p:cNvSpPr/>
          <p:nvPr/>
        </p:nvSpPr>
        <p:spPr>
          <a:xfrm>
            <a:off x="789962" y="3526610"/>
            <a:ext cx="1309695" cy="459251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Accident</a:t>
            </a:r>
            <a:r>
              <a:rPr lang="fi-FI" sz="900" dirty="0" smtClean="0"/>
              <a:t> </a:t>
            </a:r>
            <a:r>
              <a:rPr lang="fi-FI" sz="900" dirty="0" err="1" smtClean="0"/>
              <a:t>rate</a:t>
            </a:r>
            <a:r>
              <a:rPr lang="fi-FI" sz="900" dirty="0" smtClean="0"/>
              <a:t> of </a:t>
            </a:r>
            <a:r>
              <a:rPr lang="fi-FI" sz="900" dirty="0" err="1" smtClean="0"/>
              <a:t>Finnishs/foreign</a:t>
            </a:r>
            <a:r>
              <a:rPr lang="fi-FI" sz="900" dirty="0" smtClean="0"/>
              <a:t> </a:t>
            </a:r>
            <a:r>
              <a:rPr lang="fi-FI" sz="900" dirty="0" err="1" smtClean="0"/>
              <a:t>ships</a:t>
            </a:r>
            <a:endParaRPr lang="fi-FI" sz="900" dirty="0"/>
          </a:p>
        </p:txBody>
      </p:sp>
      <p:sp>
        <p:nvSpPr>
          <p:cNvPr id="31" name="Pyöristetty suorakulmio 30"/>
          <p:cNvSpPr/>
          <p:nvPr/>
        </p:nvSpPr>
        <p:spPr>
          <a:xfrm>
            <a:off x="5455852" y="2517770"/>
            <a:ext cx="3367783" cy="137775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fi-FI" sz="1400" dirty="0" err="1" smtClean="0"/>
              <a:t>Examples</a:t>
            </a:r>
            <a:r>
              <a:rPr lang="fi-FI" sz="1400" dirty="0" smtClean="0"/>
              <a:t> of </a:t>
            </a:r>
            <a:r>
              <a:rPr lang="fi-FI" sz="1400" dirty="0" err="1" smtClean="0"/>
              <a:t>Environmental</a:t>
            </a:r>
            <a:r>
              <a:rPr lang="fi-FI" sz="1400" dirty="0" smtClean="0"/>
              <a:t> </a:t>
            </a:r>
            <a:r>
              <a:rPr lang="fi-FI" sz="1400" dirty="0" err="1" smtClean="0"/>
              <a:t>Indicators</a:t>
            </a:r>
            <a:r>
              <a:rPr lang="fi-FI" sz="1400" dirty="0" smtClean="0"/>
              <a:t> </a:t>
            </a:r>
            <a:endParaRPr lang="fi-FI" sz="1400" dirty="0"/>
          </a:p>
        </p:txBody>
      </p:sp>
      <p:sp>
        <p:nvSpPr>
          <p:cNvPr id="32" name="Pyöristetty suorakulmio 31"/>
          <p:cNvSpPr/>
          <p:nvPr/>
        </p:nvSpPr>
        <p:spPr>
          <a:xfrm>
            <a:off x="5542280" y="3060065"/>
            <a:ext cx="1459373" cy="66823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Ratio</a:t>
            </a:r>
            <a:r>
              <a:rPr lang="fi-FI" sz="900" dirty="0" smtClean="0"/>
              <a:t> of </a:t>
            </a:r>
            <a:r>
              <a:rPr lang="fi-FI" sz="900" dirty="0" err="1" smtClean="0"/>
              <a:t>environmental</a:t>
            </a:r>
            <a:r>
              <a:rPr lang="fi-FI" sz="900" dirty="0" smtClean="0"/>
              <a:t> </a:t>
            </a:r>
            <a:r>
              <a:rPr lang="fi-FI" sz="900" dirty="0" err="1" smtClean="0"/>
              <a:t>deviations</a:t>
            </a:r>
            <a:r>
              <a:rPr lang="fi-FI" sz="900" dirty="0" smtClean="0"/>
              <a:t> to </a:t>
            </a:r>
            <a:r>
              <a:rPr lang="fi-FI" sz="900" dirty="0" err="1" smtClean="0"/>
              <a:t>number</a:t>
            </a:r>
            <a:r>
              <a:rPr lang="fi-FI" sz="900" dirty="0" smtClean="0"/>
              <a:t> of </a:t>
            </a:r>
            <a:r>
              <a:rPr lang="fi-FI" sz="900" dirty="0" err="1" smtClean="0"/>
              <a:t>port</a:t>
            </a:r>
            <a:r>
              <a:rPr lang="fi-FI" sz="900" dirty="0" smtClean="0"/>
              <a:t> </a:t>
            </a:r>
            <a:r>
              <a:rPr lang="fi-FI" sz="900" dirty="0" err="1" smtClean="0"/>
              <a:t>calls</a:t>
            </a:r>
            <a:endParaRPr lang="fi-FI" sz="900" dirty="0"/>
          </a:p>
        </p:txBody>
      </p:sp>
      <p:sp>
        <p:nvSpPr>
          <p:cNvPr id="33" name="Pyöristetty suorakulmio 32"/>
          <p:cNvSpPr/>
          <p:nvPr/>
        </p:nvSpPr>
        <p:spPr>
          <a:xfrm>
            <a:off x="3671288" y="3526610"/>
            <a:ext cx="1309695" cy="459251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/>
              <a:t>Flawless</a:t>
            </a:r>
            <a:r>
              <a:rPr lang="fi-FI" sz="900" dirty="0"/>
              <a:t> PSC </a:t>
            </a:r>
            <a:r>
              <a:rPr lang="fi-FI" sz="900" dirty="0" err="1"/>
              <a:t>performance</a:t>
            </a:r>
            <a:endParaRPr lang="fi-FI" sz="900" dirty="0" smtClean="0"/>
          </a:p>
        </p:txBody>
      </p:sp>
      <p:sp>
        <p:nvSpPr>
          <p:cNvPr id="34" name="Pyöristetty suorakulmio 33"/>
          <p:cNvSpPr/>
          <p:nvPr/>
        </p:nvSpPr>
        <p:spPr>
          <a:xfrm>
            <a:off x="7139744" y="3067361"/>
            <a:ext cx="1371539" cy="65607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Ratio</a:t>
            </a:r>
            <a:r>
              <a:rPr lang="fi-FI" sz="900" dirty="0" smtClean="0"/>
              <a:t> of </a:t>
            </a:r>
            <a:r>
              <a:rPr lang="fi-FI" sz="900" dirty="0" err="1" smtClean="0"/>
              <a:t>environmental</a:t>
            </a:r>
            <a:r>
              <a:rPr lang="fi-FI" sz="900" dirty="0" smtClean="0"/>
              <a:t> </a:t>
            </a:r>
            <a:r>
              <a:rPr lang="fi-FI" sz="900" dirty="0" err="1" smtClean="0"/>
              <a:t>deficiencies</a:t>
            </a:r>
            <a:r>
              <a:rPr lang="fi-FI" sz="900" dirty="0" smtClean="0"/>
              <a:t> to </a:t>
            </a:r>
            <a:r>
              <a:rPr lang="fi-FI" sz="900" dirty="0" err="1" smtClean="0"/>
              <a:t>number</a:t>
            </a:r>
            <a:r>
              <a:rPr lang="fi-FI" sz="900" dirty="0" smtClean="0"/>
              <a:t> of </a:t>
            </a:r>
            <a:r>
              <a:rPr lang="fi-FI" sz="900" dirty="0" err="1" smtClean="0"/>
              <a:t>inspections</a:t>
            </a:r>
            <a:endParaRPr lang="fi-FI" sz="900" dirty="0"/>
          </a:p>
        </p:txBody>
      </p:sp>
      <p:sp>
        <p:nvSpPr>
          <p:cNvPr id="35" name="Pyöristetty suorakulmio 34"/>
          <p:cNvSpPr/>
          <p:nvPr/>
        </p:nvSpPr>
        <p:spPr>
          <a:xfrm>
            <a:off x="3671288" y="3067359"/>
            <a:ext cx="1309695" cy="459251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 smtClean="0"/>
              <a:t>Injury</a:t>
            </a:r>
            <a:r>
              <a:rPr lang="fi-FI" sz="900" dirty="0" smtClean="0"/>
              <a:t> </a:t>
            </a:r>
            <a:r>
              <a:rPr lang="fi-FI" sz="900" dirty="0" err="1" smtClean="0"/>
              <a:t>frequency</a:t>
            </a:r>
            <a:endParaRPr lang="fi-FI" sz="900" dirty="0" smtClean="0"/>
          </a:p>
        </p:txBody>
      </p:sp>
      <p:cxnSp>
        <p:nvCxnSpPr>
          <p:cNvPr id="37" name="Kulmayhdysviiva 36"/>
          <p:cNvCxnSpPr>
            <a:stCxn id="5" idx="3"/>
            <a:endCxn id="25" idx="2"/>
          </p:cNvCxnSpPr>
          <p:nvPr/>
        </p:nvCxnSpPr>
        <p:spPr>
          <a:xfrm rot="5400000" flipH="1" flipV="1">
            <a:off x="2298566" y="4011464"/>
            <a:ext cx="411218" cy="542435"/>
          </a:xfrm>
          <a:prstGeom prst="bentConnector3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Kulmayhdysviiva 37"/>
          <p:cNvCxnSpPr>
            <a:stCxn id="7" idx="3"/>
            <a:endCxn id="25" idx="2"/>
          </p:cNvCxnSpPr>
          <p:nvPr/>
        </p:nvCxnSpPr>
        <p:spPr>
          <a:xfrm rot="16200000" flipV="1">
            <a:off x="3500769" y="3351696"/>
            <a:ext cx="620342" cy="2071094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Kulmayhdysviiva 41"/>
          <p:cNvCxnSpPr>
            <a:stCxn id="7" idx="3"/>
            <a:endCxn id="31" idx="2"/>
          </p:cNvCxnSpPr>
          <p:nvPr/>
        </p:nvCxnSpPr>
        <p:spPr>
          <a:xfrm rot="5400000" flipH="1" flipV="1">
            <a:off x="5592170" y="3149841"/>
            <a:ext cx="801891" cy="2293257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Kulmayhdysviiva 44"/>
          <p:cNvCxnSpPr>
            <a:stCxn id="8" idx="3"/>
            <a:endCxn id="31" idx="2"/>
          </p:cNvCxnSpPr>
          <p:nvPr/>
        </p:nvCxnSpPr>
        <p:spPr>
          <a:xfrm rot="16200000" flipV="1">
            <a:off x="7236572" y="3798696"/>
            <a:ext cx="581513" cy="775167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Pyöristetty suorakulmio 48"/>
          <p:cNvSpPr/>
          <p:nvPr/>
        </p:nvSpPr>
        <p:spPr>
          <a:xfrm>
            <a:off x="2795081" y="608104"/>
            <a:ext cx="4602638" cy="18502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 anchorCtr="1"/>
          <a:lstStyle/>
          <a:p>
            <a:pPr algn="ctr"/>
            <a:r>
              <a:rPr lang="fi-FI" dirty="0" err="1" smtClean="0"/>
              <a:t>Future</a:t>
            </a:r>
            <a:r>
              <a:rPr lang="fi-FI" dirty="0" smtClean="0"/>
              <a:t> Vision of </a:t>
            </a:r>
            <a:r>
              <a:rPr lang="fi-FI" dirty="0" err="1" smtClean="0"/>
              <a:t>Maritime</a:t>
            </a:r>
            <a:r>
              <a:rPr lang="fi-FI" dirty="0" smtClean="0"/>
              <a:t> </a:t>
            </a:r>
            <a:r>
              <a:rPr lang="fi-FI" dirty="0" err="1" smtClean="0"/>
              <a:t>Safety</a:t>
            </a:r>
            <a:r>
              <a:rPr lang="fi-FI" dirty="0" smtClean="0"/>
              <a:t> </a:t>
            </a:r>
            <a:r>
              <a:rPr lang="fi-FI" dirty="0" err="1" smtClean="0"/>
              <a:t>Indexes</a:t>
            </a:r>
            <a:endParaRPr lang="fi-FI" dirty="0"/>
          </a:p>
        </p:txBody>
      </p:sp>
      <p:sp>
        <p:nvSpPr>
          <p:cNvPr id="50" name="Pyöristetty suorakulmio 49"/>
          <p:cNvSpPr/>
          <p:nvPr/>
        </p:nvSpPr>
        <p:spPr>
          <a:xfrm>
            <a:off x="3002090" y="1273561"/>
            <a:ext cx="1978894" cy="100331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fi-FI" sz="1000" dirty="0" err="1" smtClean="0"/>
              <a:t>Navigational</a:t>
            </a:r>
            <a:r>
              <a:rPr lang="fi-FI" sz="1000" dirty="0" smtClean="0"/>
              <a:t> </a:t>
            </a:r>
            <a:r>
              <a:rPr lang="fi-FI" sz="1000" dirty="0" err="1" smtClean="0"/>
              <a:t>Safety</a:t>
            </a:r>
            <a:r>
              <a:rPr lang="fi-FI" sz="1000" dirty="0" smtClean="0"/>
              <a:t> Index =</a:t>
            </a:r>
          </a:p>
          <a:p>
            <a:r>
              <a:rPr lang="fi-FI" sz="1000" dirty="0" err="1" smtClean="0"/>
              <a:t>Ratio</a:t>
            </a:r>
            <a:r>
              <a:rPr lang="fi-FI" sz="1000" dirty="0" smtClean="0"/>
              <a:t> of </a:t>
            </a:r>
            <a:r>
              <a:rPr lang="fi-FI" sz="1000" dirty="0" err="1" smtClean="0"/>
              <a:t>navigational</a:t>
            </a:r>
            <a:r>
              <a:rPr lang="fi-FI" sz="1000" dirty="0" smtClean="0"/>
              <a:t> </a:t>
            </a:r>
            <a:r>
              <a:rPr lang="fi-FI" sz="1000" dirty="0" err="1" smtClean="0"/>
              <a:t>accidents</a:t>
            </a:r>
            <a:r>
              <a:rPr lang="fi-FI" sz="1000" dirty="0" smtClean="0"/>
              <a:t> + </a:t>
            </a:r>
            <a:r>
              <a:rPr lang="fi-FI" sz="1000" dirty="0" err="1" smtClean="0"/>
              <a:t>navigational</a:t>
            </a:r>
            <a:r>
              <a:rPr lang="fi-FI" sz="1000" dirty="0" smtClean="0"/>
              <a:t> </a:t>
            </a:r>
            <a:r>
              <a:rPr lang="fi-FI" sz="1000" dirty="0" err="1" smtClean="0"/>
              <a:t>deficiencies</a:t>
            </a:r>
            <a:r>
              <a:rPr lang="fi-FI" sz="1000" dirty="0" smtClean="0"/>
              <a:t> + </a:t>
            </a:r>
            <a:r>
              <a:rPr lang="fi-FI" sz="1000" dirty="0" err="1" smtClean="0"/>
              <a:t>deviations</a:t>
            </a:r>
            <a:r>
              <a:rPr lang="fi-FI" sz="1000" dirty="0" smtClean="0"/>
              <a:t> to </a:t>
            </a:r>
            <a:r>
              <a:rPr lang="fi-FI" sz="1000" dirty="0" err="1" smtClean="0"/>
              <a:t>target/reference</a:t>
            </a:r>
            <a:r>
              <a:rPr lang="fi-FI" sz="1000" dirty="0" smtClean="0"/>
              <a:t> </a:t>
            </a:r>
            <a:r>
              <a:rPr lang="fi-FI" sz="1000" dirty="0" err="1" smtClean="0"/>
              <a:t>year</a:t>
            </a:r>
            <a:endParaRPr lang="fi-FI" sz="1000" dirty="0" smtClean="0"/>
          </a:p>
          <a:p>
            <a:pPr algn="ctr"/>
            <a:endParaRPr lang="fi-FI" sz="1000" dirty="0"/>
          </a:p>
        </p:txBody>
      </p:sp>
      <p:sp>
        <p:nvSpPr>
          <p:cNvPr id="52" name="Pyöristetty suorakulmio 51"/>
          <p:cNvSpPr/>
          <p:nvPr/>
        </p:nvSpPr>
        <p:spPr>
          <a:xfrm>
            <a:off x="5172438" y="1273561"/>
            <a:ext cx="1978894" cy="100331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fi-FI" sz="1000" dirty="0" err="1" smtClean="0"/>
              <a:t>Environmental</a:t>
            </a:r>
            <a:r>
              <a:rPr lang="fi-FI" sz="1000" dirty="0" smtClean="0"/>
              <a:t> </a:t>
            </a:r>
            <a:r>
              <a:rPr lang="fi-FI" sz="1000" dirty="0" err="1" smtClean="0"/>
              <a:t>Safety</a:t>
            </a:r>
            <a:r>
              <a:rPr lang="fi-FI" sz="1000" dirty="0" smtClean="0"/>
              <a:t> Index =</a:t>
            </a:r>
          </a:p>
          <a:p>
            <a:r>
              <a:rPr lang="fi-FI" sz="1000" dirty="0" err="1" smtClean="0"/>
              <a:t>Ratio</a:t>
            </a:r>
            <a:r>
              <a:rPr lang="fi-FI" sz="1000" dirty="0" smtClean="0"/>
              <a:t> of </a:t>
            </a:r>
            <a:r>
              <a:rPr lang="fi-FI" sz="1000" dirty="0" err="1" smtClean="0"/>
              <a:t>environmental</a:t>
            </a:r>
            <a:r>
              <a:rPr lang="fi-FI" sz="1000" dirty="0" smtClean="0"/>
              <a:t> </a:t>
            </a:r>
            <a:r>
              <a:rPr lang="fi-FI" sz="1000" dirty="0" err="1" smtClean="0"/>
              <a:t>deviations</a:t>
            </a:r>
            <a:r>
              <a:rPr lang="fi-FI" sz="1000" dirty="0" smtClean="0"/>
              <a:t> and </a:t>
            </a:r>
            <a:r>
              <a:rPr lang="fi-FI" sz="1000" dirty="0" err="1" smtClean="0"/>
              <a:t>deficiencies</a:t>
            </a:r>
            <a:r>
              <a:rPr lang="fi-FI" sz="1000" dirty="0" smtClean="0"/>
              <a:t> to </a:t>
            </a:r>
            <a:r>
              <a:rPr lang="fi-FI" sz="1000" dirty="0" err="1" smtClean="0"/>
              <a:t>target/reference</a:t>
            </a:r>
            <a:r>
              <a:rPr lang="fi-FI" sz="1000" dirty="0" smtClean="0"/>
              <a:t> </a:t>
            </a:r>
            <a:r>
              <a:rPr lang="fi-FI" sz="1000" dirty="0" err="1" smtClean="0"/>
              <a:t>year</a:t>
            </a:r>
            <a:endParaRPr lang="fi-FI" sz="1000" dirty="0" smtClean="0"/>
          </a:p>
          <a:p>
            <a:pPr algn="ctr"/>
            <a:endParaRPr lang="fi-FI" sz="1000" dirty="0"/>
          </a:p>
        </p:txBody>
      </p:sp>
      <p:cxnSp>
        <p:nvCxnSpPr>
          <p:cNvPr id="54" name="Kulmayhdysviiva 53"/>
          <p:cNvCxnSpPr>
            <a:stCxn id="25" idx="0"/>
            <a:endCxn id="49" idx="2"/>
          </p:cNvCxnSpPr>
          <p:nvPr/>
        </p:nvCxnSpPr>
        <p:spPr>
          <a:xfrm rot="5400000" flipH="1" flipV="1">
            <a:off x="3861013" y="1372724"/>
            <a:ext cx="149766" cy="2321007"/>
          </a:xfrm>
          <a:prstGeom prst="bentConnector3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Kulmayhdysviiva 54"/>
          <p:cNvCxnSpPr>
            <a:stCxn id="31" idx="0"/>
            <a:endCxn id="49" idx="2"/>
          </p:cNvCxnSpPr>
          <p:nvPr/>
        </p:nvCxnSpPr>
        <p:spPr>
          <a:xfrm rot="16200000" flipV="1">
            <a:off x="6088359" y="1466385"/>
            <a:ext cx="59426" cy="2043344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tsikko 1"/>
          <p:cNvSpPr>
            <a:spLocks noGrp="1"/>
          </p:cNvSpPr>
          <p:nvPr>
            <p:ph type="title"/>
          </p:nvPr>
        </p:nvSpPr>
        <p:spPr>
          <a:xfrm>
            <a:off x="198930" y="116632"/>
            <a:ext cx="8712129" cy="936000"/>
          </a:xfrm>
        </p:spPr>
        <p:txBody>
          <a:bodyPr>
            <a:normAutofit/>
          </a:bodyPr>
          <a:lstStyle/>
          <a:p>
            <a:r>
              <a:rPr lang="fi-FI" dirty="0" err="1" smtClean="0"/>
              <a:t>Should</a:t>
            </a:r>
            <a:r>
              <a:rPr lang="fi-FI" dirty="0" smtClean="0"/>
              <a:t> </a:t>
            </a:r>
            <a:r>
              <a:rPr lang="fi-FI" dirty="0" err="1" smtClean="0"/>
              <a:t>we</a:t>
            </a:r>
            <a:r>
              <a:rPr lang="fi-FI" dirty="0" smtClean="0"/>
              <a:t> </a:t>
            </a:r>
            <a:r>
              <a:rPr lang="fi-FI" dirty="0" err="1" smtClean="0"/>
              <a:t>start</a:t>
            </a:r>
            <a:r>
              <a:rPr lang="fi-FI" dirty="0" smtClean="0"/>
              <a:t> </a:t>
            </a:r>
            <a:r>
              <a:rPr lang="fi-FI" dirty="0" err="1" smtClean="0"/>
              <a:t>from</a:t>
            </a:r>
            <a:r>
              <a:rPr lang="fi-FI" dirty="0" smtClean="0"/>
              <a:t> the </a:t>
            </a:r>
            <a:r>
              <a:rPr lang="fi-FI" dirty="0" err="1" smtClean="0"/>
              <a:t>mutual</a:t>
            </a:r>
            <a:r>
              <a:rPr lang="fi-FI" dirty="0" smtClean="0"/>
              <a:t> </a:t>
            </a:r>
            <a:r>
              <a:rPr lang="fi-FI" dirty="0" err="1" smtClean="0"/>
              <a:t>safety</a:t>
            </a:r>
            <a:r>
              <a:rPr lang="fi-FI" dirty="0" smtClean="0"/>
              <a:t> </a:t>
            </a:r>
            <a:r>
              <a:rPr lang="fi-FI" dirty="0" err="1" smtClean="0"/>
              <a:t>targets</a:t>
            </a:r>
            <a:r>
              <a:rPr lang="fi-FI" dirty="0" smtClean="0"/>
              <a:t> and </a:t>
            </a:r>
            <a:r>
              <a:rPr lang="fi-FI" dirty="0" err="1" smtClean="0"/>
              <a:t>indicators</a:t>
            </a:r>
            <a:r>
              <a:rPr lang="fi-FI" dirty="0" smtClean="0"/>
              <a:t>?</a:t>
            </a:r>
            <a:endParaRPr lang="en-US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504008" y="6552000"/>
            <a:ext cx="1436010" cy="241002"/>
          </a:xfrm>
        </p:spPr>
        <p:txBody>
          <a:bodyPr/>
          <a:lstStyle/>
          <a:p>
            <a:fld id="{9465CAEE-4B98-4360-B9C2-1A180354F77B}" type="datetime1">
              <a:rPr lang="fi-FI" smtClean="0"/>
              <a:t>15.6.2015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>
          <a:xfrm>
            <a:off x="1980007" y="6552000"/>
            <a:ext cx="3960309" cy="241002"/>
          </a:xfrm>
        </p:spPr>
        <p:txBody>
          <a:bodyPr/>
          <a:lstStyle/>
          <a:p>
            <a:r>
              <a:rPr lang="fi-FI" smtClean="0"/>
              <a:t>Ville Autero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>
          <a:xfrm>
            <a:off x="9055075" y="6552000"/>
            <a:ext cx="360765" cy="241002"/>
          </a:xfrm>
        </p:spPr>
        <p:txBody>
          <a:bodyPr/>
          <a:lstStyle/>
          <a:p>
            <a:fld id="{FD1D1B57-AB12-4358-A02F-9158935DFDBC}" type="slidenum">
              <a:rPr lang="fi-FI" smtClean="0"/>
              <a:t>32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0779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2"/>
          <p:cNvSpPr txBox="1">
            <a:spLocks/>
          </p:cNvSpPr>
          <p:nvPr/>
        </p:nvSpPr>
        <p:spPr>
          <a:xfrm>
            <a:off x="414115" y="1412776"/>
            <a:ext cx="8019081" cy="49315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80000"/>
              <a:buFont typeface="Wingdings" pitchFamily="2" charset="2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0000" indent="-270000" algn="l" defTabSz="914400" rtl="0" eaLnBrk="1" latinLnBrk="0" hangingPunct="1">
              <a:lnSpc>
                <a:spcPts val="2400"/>
              </a:lnSpc>
              <a:spcBef>
                <a:spcPts val="600"/>
              </a:spcBef>
              <a:buClr>
                <a:schemeClr val="accent3"/>
              </a:buClr>
              <a:buSzPct val="80000"/>
              <a:buFont typeface="Wingdings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0000" indent="-270000" algn="l" defTabSz="914400" rtl="0" eaLnBrk="1" latinLnBrk="0" hangingPunct="1">
              <a:lnSpc>
                <a:spcPts val="2400"/>
              </a:lnSpc>
              <a:spcBef>
                <a:spcPts val="600"/>
              </a:spcBef>
              <a:buClr>
                <a:schemeClr val="accent3"/>
              </a:buClr>
              <a:buSzPct val="80000"/>
              <a:buFont typeface="Wingdings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70000" algn="l" defTabSz="914400" rtl="0" eaLnBrk="1" latinLnBrk="0" hangingPunct="1">
              <a:lnSpc>
                <a:spcPts val="2400"/>
              </a:lnSpc>
              <a:spcBef>
                <a:spcPts val="600"/>
              </a:spcBef>
              <a:buClr>
                <a:schemeClr val="accent3"/>
              </a:buClr>
              <a:buSzPct val="80000"/>
              <a:buFont typeface="Wingdings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50000" indent="-270000" algn="l" defTabSz="914400" rtl="0" eaLnBrk="1" latinLnBrk="0" hangingPunct="1">
              <a:lnSpc>
                <a:spcPts val="2400"/>
              </a:lnSpc>
              <a:spcBef>
                <a:spcPts val="600"/>
              </a:spcBef>
              <a:buClr>
                <a:schemeClr val="accent3"/>
              </a:buClr>
              <a:buSzPct val="80000"/>
              <a:buFont typeface="Wingdings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2800" dirty="0" smtClean="0"/>
              <a:t>Ville Autero</a:t>
            </a:r>
          </a:p>
          <a:p>
            <a:r>
              <a:rPr lang="fi-FI" dirty="0" err="1" smtClean="0"/>
              <a:t>Head</a:t>
            </a:r>
            <a:r>
              <a:rPr lang="fi-FI" dirty="0" smtClean="0"/>
              <a:t> of </a:t>
            </a:r>
            <a:r>
              <a:rPr lang="fi-FI" dirty="0" err="1" smtClean="0"/>
              <a:t>Unit</a:t>
            </a:r>
            <a:endParaRPr lang="fi-FI" dirty="0" smtClean="0"/>
          </a:p>
          <a:p>
            <a:endParaRPr lang="fi-FI" dirty="0" smtClean="0"/>
          </a:p>
          <a:p>
            <a:r>
              <a:rPr lang="fi-FI" dirty="0" err="1" smtClean="0"/>
              <a:t>Finnish</a:t>
            </a:r>
            <a:r>
              <a:rPr lang="fi-FI" dirty="0" smtClean="0"/>
              <a:t> Transport </a:t>
            </a:r>
            <a:r>
              <a:rPr lang="fi-FI" dirty="0" err="1" smtClean="0"/>
              <a:t>Safety</a:t>
            </a:r>
            <a:r>
              <a:rPr lang="fi-FI" dirty="0" smtClean="0"/>
              <a:t> </a:t>
            </a:r>
            <a:r>
              <a:rPr lang="fi-FI" dirty="0" err="1" smtClean="0"/>
              <a:t>Agency</a:t>
            </a:r>
            <a:endParaRPr lang="fi-FI" dirty="0" smtClean="0"/>
          </a:p>
          <a:p>
            <a:r>
              <a:rPr lang="fi-FI" dirty="0" smtClean="0"/>
              <a:t>Analysis</a:t>
            </a:r>
          </a:p>
          <a:p>
            <a:endParaRPr lang="fi-FI" dirty="0" smtClean="0"/>
          </a:p>
          <a:p>
            <a:r>
              <a:rPr lang="fi-FI" dirty="0" smtClean="0"/>
              <a:t>+35850 68141</a:t>
            </a:r>
          </a:p>
          <a:p>
            <a:r>
              <a:rPr lang="fi-FI" dirty="0" err="1" smtClean="0"/>
              <a:t>ville.autero(at)trafi.fi</a:t>
            </a:r>
            <a:endParaRPr lang="fi-FI" dirty="0" smtClean="0"/>
          </a:p>
          <a:p>
            <a:r>
              <a:rPr lang="fi-FI" dirty="0" err="1" smtClean="0"/>
              <a:t>skype</a:t>
            </a:r>
            <a:r>
              <a:rPr lang="fi-FI" dirty="0" smtClean="0"/>
              <a:t>: </a:t>
            </a:r>
            <a:r>
              <a:rPr lang="fi-FI" dirty="0" err="1" smtClean="0"/>
              <a:t>villeauteroTrafi</a:t>
            </a:r>
            <a:endParaRPr lang="fi-FI" dirty="0" smtClean="0"/>
          </a:p>
          <a:p>
            <a:endParaRPr lang="fi-FI" u="sng" dirty="0" smtClean="0">
              <a:hlinkClick r:id="rId2"/>
            </a:endParaRPr>
          </a:p>
          <a:p>
            <a:endParaRPr lang="fi-FI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651" y="1557113"/>
            <a:ext cx="2566488" cy="256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tsikko 1"/>
          <p:cNvSpPr txBox="1">
            <a:spLocks/>
          </p:cNvSpPr>
          <p:nvPr/>
        </p:nvSpPr>
        <p:spPr>
          <a:xfrm>
            <a:off x="432000" y="351735"/>
            <a:ext cx="7560000" cy="936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ts val="32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3600" dirty="0" err="1" smtClean="0"/>
              <a:t>Thank</a:t>
            </a:r>
            <a:r>
              <a:rPr lang="fi-FI" sz="3600" dirty="0" smtClean="0"/>
              <a:t> </a:t>
            </a:r>
            <a:r>
              <a:rPr lang="fi-FI" sz="3600" dirty="0" err="1" smtClean="0"/>
              <a:t>you</a:t>
            </a:r>
            <a:r>
              <a:rPr lang="fi-FI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72148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New strategy -basis </a:t>
            </a:r>
            <a:r>
              <a:rPr lang="en-GB" dirty="0"/>
              <a:t>for </a:t>
            </a:r>
            <a:r>
              <a:rPr lang="en-GB" dirty="0" err="1"/>
              <a:t>Trafi’s</a:t>
            </a:r>
            <a:r>
              <a:rPr lang="en-GB" dirty="0"/>
              <a:t> operations</a:t>
            </a:r>
            <a:br>
              <a:rPr lang="en-GB" dirty="0"/>
            </a:br>
            <a:endParaRPr lang="fi-FI" dirty="0"/>
          </a:p>
        </p:txBody>
      </p:sp>
      <p:pic>
        <p:nvPicPr>
          <p:cNvPr id="5" name="Picture 4" descr="toiminta_eng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47" y="980728"/>
            <a:ext cx="8441741" cy="5475427"/>
          </a:xfrm>
          <a:prstGeom prst="rect">
            <a:avLst/>
          </a:prstGeom>
        </p:spPr>
      </p:pic>
      <p:sp>
        <p:nvSpPr>
          <p:cNvPr id="4" name="Otsikko 1"/>
          <p:cNvSpPr txBox="1">
            <a:spLocks/>
          </p:cNvSpPr>
          <p:nvPr/>
        </p:nvSpPr>
        <p:spPr>
          <a:xfrm>
            <a:off x="432000" y="476776"/>
            <a:ext cx="7560000" cy="86399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dirty="0">
              <a:solidFill>
                <a:srgbClr val="1C9B39"/>
              </a:solidFill>
            </a:endParaRPr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EE10C-B1BC-4F6F-8847-8AEADB8A09DC}" type="datetime1">
              <a:rPr lang="fi-FI" smtClean="0">
                <a:solidFill>
                  <a:srgbClr val="000000"/>
                </a:solidFill>
              </a:rPr>
              <a:t>15.6.2015</a:t>
            </a:fld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>
                <a:solidFill>
                  <a:srgbClr val="000000"/>
                </a:solidFill>
              </a:rPr>
              <a:pPr/>
              <a:t>4</a:t>
            </a:fld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79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telegraph.co.uk/multimedia/archive/02109/s12_2109336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298" y="3890735"/>
            <a:ext cx="3476051" cy="2323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34096" y="116632"/>
            <a:ext cx="9253027" cy="861030"/>
          </a:xfrm>
        </p:spPr>
        <p:txBody>
          <a:bodyPr>
            <a:noAutofit/>
          </a:bodyPr>
          <a:lstStyle/>
          <a:p>
            <a:r>
              <a:rPr lang="fi-FI" dirty="0" err="1" smtClean="0">
                <a:cs typeface="MV Boli" panose="02000500030200090000" pitchFamily="2" charset="0"/>
              </a:rPr>
              <a:t>Reactive</a:t>
            </a:r>
            <a:r>
              <a:rPr lang="fi-FI" dirty="0" smtClean="0">
                <a:cs typeface="MV Boli" panose="02000500030200090000" pitchFamily="2" charset="0"/>
              </a:rPr>
              <a:t> </a:t>
            </a:r>
            <a:r>
              <a:rPr lang="fi-FI" dirty="0" err="1" smtClean="0">
                <a:cs typeface="MV Boli" panose="02000500030200090000" pitchFamily="2" charset="0"/>
              </a:rPr>
              <a:t>policy</a:t>
            </a:r>
            <a:r>
              <a:rPr lang="fi-FI" dirty="0" smtClean="0">
                <a:cs typeface="MV Boli" panose="02000500030200090000" pitchFamily="2" charset="0"/>
              </a:rPr>
              <a:t> </a:t>
            </a:r>
            <a:r>
              <a:rPr lang="fi-FI" dirty="0" err="1" smtClean="0">
                <a:cs typeface="MV Boli" panose="02000500030200090000" pitchFamily="2" charset="0"/>
              </a:rPr>
              <a:t>making</a:t>
            </a:r>
            <a:r>
              <a:rPr lang="fi-FI" dirty="0" smtClean="0">
                <a:cs typeface="MV Boli" panose="02000500030200090000" pitchFamily="2" charset="0"/>
              </a:rPr>
              <a:t> - </a:t>
            </a:r>
            <a:r>
              <a:rPr lang="fi-FI" dirty="0" err="1" smtClean="0">
                <a:cs typeface="MV Boli" panose="02000500030200090000" pitchFamily="2" charset="0"/>
              </a:rPr>
              <a:t>regulations</a:t>
            </a:r>
            <a:r>
              <a:rPr lang="fi-FI" dirty="0" smtClean="0">
                <a:cs typeface="MV Boli" panose="02000500030200090000" pitchFamily="2" charset="0"/>
              </a:rPr>
              <a:t> </a:t>
            </a:r>
            <a:r>
              <a:rPr lang="fi-FI" dirty="0" err="1" smtClean="0">
                <a:cs typeface="MV Boli" panose="02000500030200090000" pitchFamily="2" charset="0"/>
              </a:rPr>
              <a:t>adopted</a:t>
            </a:r>
            <a:r>
              <a:rPr lang="fi-FI" dirty="0" smtClean="0">
                <a:cs typeface="MV Boli" panose="02000500030200090000" pitchFamily="2" charset="0"/>
              </a:rPr>
              <a:t> </a:t>
            </a:r>
            <a:r>
              <a:rPr lang="fi-FI" dirty="0" err="1" smtClean="0">
                <a:cs typeface="MV Boli" panose="02000500030200090000" pitchFamily="2" charset="0"/>
              </a:rPr>
              <a:t>due</a:t>
            </a:r>
            <a:r>
              <a:rPr lang="fi-FI" dirty="0" smtClean="0">
                <a:cs typeface="MV Boli" panose="02000500030200090000" pitchFamily="2" charset="0"/>
              </a:rPr>
              <a:t> to </a:t>
            </a:r>
            <a:r>
              <a:rPr lang="fi-FI" dirty="0" err="1" smtClean="0">
                <a:cs typeface="MV Boli" panose="02000500030200090000" pitchFamily="2" charset="0"/>
              </a:rPr>
              <a:t>major</a:t>
            </a:r>
            <a:r>
              <a:rPr lang="fi-FI" dirty="0" smtClean="0">
                <a:cs typeface="MV Boli" panose="02000500030200090000" pitchFamily="2" charset="0"/>
              </a:rPr>
              <a:t> </a:t>
            </a:r>
            <a:r>
              <a:rPr lang="fi-FI" dirty="0" err="1" smtClean="0">
                <a:cs typeface="MV Boli" panose="02000500030200090000" pitchFamily="2" charset="0"/>
              </a:rPr>
              <a:t>disasters</a:t>
            </a:r>
            <a:endParaRPr lang="fi-FI" dirty="0">
              <a:cs typeface="MV Boli" panose="02000500030200090000" pitchFamily="2" charset="0"/>
            </a:endParaRP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4EC06-E3A7-4C48-BB84-C2880B5CDCAC}" type="datetime1">
              <a:rPr lang="fi-FI" noProof="0" smtClean="0"/>
              <a:t>15.6.2015</a:t>
            </a:fld>
            <a:endParaRPr lang="fi-FI" noProof="0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18AD9-C8E2-43C9-AEC1-732BD6475DB2}" type="slidenum">
              <a:rPr lang="fi-FI" noProof="0" smtClean="0"/>
              <a:pPr/>
              <a:t>5</a:t>
            </a:fld>
            <a:endParaRPr lang="fi-FI" noProof="0"/>
          </a:p>
        </p:txBody>
      </p:sp>
      <p:pic>
        <p:nvPicPr>
          <p:cNvPr id="133124" name="Picture 4" descr="http://t1.gstatic.com/images?q=tbn:ANd9GcREcEIwO_-tAkDIheTH7Zvsl6SI__K3ZYACaGdVbVYGHqfvNeXoa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99" y="1052736"/>
            <a:ext cx="3708412" cy="2434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22" name="Picture 2" descr="http://t1.gstatic.com/images?q=tbn:ANd9GcQ0Si45bDdFIyY4VH1wQjPqAminqCICaVfiUtRWkMkfsCEEhghjfw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150" y="3881704"/>
            <a:ext cx="3780421" cy="2332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26" name="Picture 6" descr="http://t0.gstatic.com/images?q=tbn:ANd9GcTwt08HRWfYMfGpRgdNzuH2V0PHfJBSb3wKMDDejwJB249_PY5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18571" y="1000193"/>
            <a:ext cx="3246344" cy="2434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Pyöristetty suorakulmio 7"/>
          <p:cNvSpPr/>
          <p:nvPr/>
        </p:nvSpPr>
        <p:spPr>
          <a:xfrm>
            <a:off x="2189020" y="1196752"/>
            <a:ext cx="1548172" cy="68582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b="1" dirty="0" smtClean="0">
                <a:cs typeface="MV Boli" panose="02000500030200090000" pitchFamily="2" charset="0"/>
              </a:rPr>
              <a:t>Estonia</a:t>
            </a:r>
            <a:endParaRPr lang="fi-FI" b="1" dirty="0">
              <a:cs typeface="MV Boli" panose="02000500030200090000" pitchFamily="2" charset="0"/>
            </a:endParaRPr>
          </a:p>
        </p:txBody>
      </p:sp>
      <p:sp>
        <p:nvSpPr>
          <p:cNvPr id="9" name="Pyöristetty suorakulmio 8"/>
          <p:cNvSpPr/>
          <p:nvPr/>
        </p:nvSpPr>
        <p:spPr>
          <a:xfrm>
            <a:off x="6273085" y="1196752"/>
            <a:ext cx="1296144" cy="68582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b="1" dirty="0">
                <a:cs typeface="MV Boli" panose="02000500030200090000" pitchFamily="2" charset="0"/>
              </a:rPr>
              <a:t>Erika</a:t>
            </a:r>
          </a:p>
        </p:txBody>
      </p:sp>
      <p:sp>
        <p:nvSpPr>
          <p:cNvPr id="10" name="Pyöristetty suorakulmio 9"/>
          <p:cNvSpPr/>
          <p:nvPr/>
        </p:nvSpPr>
        <p:spPr>
          <a:xfrm>
            <a:off x="2628360" y="4021600"/>
            <a:ext cx="1728192" cy="68582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b="1" dirty="0" err="1">
                <a:cs typeface="MV Boli" panose="02000500030200090000" pitchFamily="2" charset="0"/>
              </a:rPr>
              <a:t>Prestige</a:t>
            </a:r>
            <a:endParaRPr lang="fi-FI" b="1" dirty="0">
              <a:cs typeface="MV Boli" panose="02000500030200090000" pitchFamily="2" charset="0"/>
            </a:endParaRPr>
          </a:p>
        </p:txBody>
      </p:sp>
      <p:sp>
        <p:nvSpPr>
          <p:cNvPr id="11" name="Pyöristetty suorakulmio 10"/>
          <p:cNvSpPr/>
          <p:nvPr/>
        </p:nvSpPr>
        <p:spPr>
          <a:xfrm>
            <a:off x="6921157" y="4026948"/>
            <a:ext cx="1728192" cy="68582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b="1" dirty="0" smtClean="0">
                <a:cs typeface="MV Boli" panose="02000500030200090000" pitchFamily="2" charset="0"/>
              </a:rPr>
              <a:t>Costa </a:t>
            </a:r>
            <a:r>
              <a:rPr lang="fi-FI" b="1" dirty="0" err="1" smtClean="0">
                <a:cs typeface="MV Boli" panose="02000500030200090000" pitchFamily="2" charset="0"/>
              </a:rPr>
              <a:t>Concordia</a:t>
            </a:r>
            <a:endParaRPr lang="fi-FI" b="1" dirty="0">
              <a:cs typeface="MV Boli" panose="02000500030200090000" pitchFamily="2" charset="0"/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 smtClean="0"/>
              <a:t>Ville Autero</a:t>
            </a:r>
            <a:endParaRPr lang="fi-FI" noProof="0"/>
          </a:p>
        </p:txBody>
      </p:sp>
    </p:spTree>
    <p:extLst>
      <p:ext uri="{BB962C8B-B14F-4D97-AF65-F5344CB8AC3E}">
        <p14:creationId xmlns:p14="http://schemas.microsoft.com/office/powerpoint/2010/main" val="123199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47" y="188744"/>
            <a:ext cx="7560000" cy="936000"/>
          </a:xfrm>
        </p:spPr>
        <p:txBody>
          <a:bodyPr>
            <a:normAutofit/>
          </a:bodyPr>
          <a:lstStyle/>
          <a:p>
            <a:r>
              <a:rPr lang="fi-FI" dirty="0" err="1" smtClean="0"/>
              <a:t>Why</a:t>
            </a:r>
            <a:r>
              <a:rPr lang="fi-FI" dirty="0" smtClean="0"/>
              <a:t> </a:t>
            </a:r>
            <a:r>
              <a:rPr lang="fi-FI" dirty="0" err="1" smtClean="0"/>
              <a:t>risk</a:t>
            </a:r>
            <a:r>
              <a:rPr lang="fi-FI" dirty="0" smtClean="0"/>
              <a:t> </a:t>
            </a:r>
            <a:r>
              <a:rPr lang="fi-FI" dirty="0" err="1" smtClean="0"/>
              <a:t>based</a:t>
            </a:r>
            <a:r>
              <a:rPr lang="fi-FI" dirty="0" smtClean="0"/>
              <a:t> </a:t>
            </a:r>
            <a:r>
              <a:rPr lang="fi-FI" dirty="0" err="1" smtClean="0"/>
              <a:t>approach</a:t>
            </a:r>
            <a:r>
              <a:rPr lang="fi-FI" smtClean="0"/>
              <a:t>?</a:t>
            </a:r>
            <a:endParaRPr lang="fi-FI" dirty="0" smtClean="0"/>
          </a:p>
        </p:txBody>
      </p:sp>
      <p:sp>
        <p:nvSpPr>
          <p:cNvPr id="12293" name="Päivämäärän paikkamerkki 6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E5063969-169D-4B5B-9753-04EE9B336F1A}" type="datetime1">
              <a:rPr lang="fi-FI" smtClean="0"/>
              <a:t>15.6.2015</a:t>
            </a:fld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64A740-BC12-4000-8E67-80B36EEDF555}" type="slidenum">
              <a:rPr lang="fi-FI" smtClean="0"/>
              <a:pPr>
                <a:defRPr/>
              </a:pPr>
              <a:t>6</a:t>
            </a:fld>
            <a:endParaRPr lang="fi-FI" dirty="0"/>
          </a:p>
        </p:txBody>
      </p:sp>
      <p:sp>
        <p:nvSpPr>
          <p:cNvPr id="29" name="Suorakulmio 28"/>
          <p:cNvSpPr/>
          <p:nvPr/>
        </p:nvSpPr>
        <p:spPr>
          <a:xfrm>
            <a:off x="1746262" y="3567684"/>
            <a:ext cx="1368152" cy="1082877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600" dirty="0" err="1" smtClean="0">
                <a:solidFill>
                  <a:schemeClr val="tx1"/>
                </a:solidFill>
              </a:rPr>
              <a:t>Compliance</a:t>
            </a:r>
            <a:r>
              <a:rPr lang="fi-FI" sz="1600" dirty="0" smtClean="0">
                <a:solidFill>
                  <a:schemeClr val="tx1"/>
                </a:solidFill>
              </a:rPr>
              <a:t> </a:t>
            </a:r>
            <a:r>
              <a:rPr lang="fi-FI" sz="1600" dirty="0" err="1" smtClean="0">
                <a:solidFill>
                  <a:schemeClr val="tx1"/>
                </a:solidFill>
              </a:rPr>
              <a:t>monitoring</a:t>
            </a:r>
            <a:endParaRPr lang="fi-FI" sz="1600" dirty="0">
              <a:solidFill>
                <a:schemeClr val="tx1"/>
              </a:solidFill>
            </a:endParaRPr>
          </a:p>
        </p:txBody>
      </p:sp>
      <p:cxnSp>
        <p:nvCxnSpPr>
          <p:cNvPr id="32" name="Suora yhdysviiva 31"/>
          <p:cNvCxnSpPr/>
          <p:nvPr/>
        </p:nvCxnSpPr>
        <p:spPr>
          <a:xfrm>
            <a:off x="774154" y="4650562"/>
            <a:ext cx="34923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uora yhdysviiva 32"/>
          <p:cNvCxnSpPr/>
          <p:nvPr/>
        </p:nvCxnSpPr>
        <p:spPr>
          <a:xfrm>
            <a:off x="774154" y="3559330"/>
            <a:ext cx="34923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uora yhdysviiva 37"/>
          <p:cNvCxnSpPr/>
          <p:nvPr/>
        </p:nvCxnSpPr>
        <p:spPr>
          <a:xfrm flipV="1">
            <a:off x="3097460" y="3026246"/>
            <a:ext cx="1" cy="20935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uora yhdysviiva 41"/>
          <p:cNvCxnSpPr/>
          <p:nvPr/>
        </p:nvCxnSpPr>
        <p:spPr>
          <a:xfrm flipV="1">
            <a:off x="1746262" y="3062343"/>
            <a:ext cx="0" cy="20574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kstikehys 42"/>
          <p:cNvSpPr txBox="1"/>
          <p:nvPr/>
        </p:nvSpPr>
        <p:spPr>
          <a:xfrm>
            <a:off x="717016" y="2456829"/>
            <a:ext cx="13450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600" dirty="0" err="1" smtClean="0"/>
              <a:t>Regulation</a:t>
            </a:r>
            <a:r>
              <a:rPr lang="fi-FI" sz="1600" dirty="0" smtClean="0"/>
              <a:t> </a:t>
            </a:r>
            <a:endParaRPr lang="fi-FI" sz="1600" dirty="0"/>
          </a:p>
        </p:txBody>
      </p:sp>
      <p:sp>
        <p:nvSpPr>
          <p:cNvPr id="44" name="Räjähdys 1 43"/>
          <p:cNvSpPr/>
          <p:nvPr/>
        </p:nvSpPr>
        <p:spPr>
          <a:xfrm>
            <a:off x="1386222" y="4181314"/>
            <a:ext cx="144016" cy="144384"/>
          </a:xfrm>
          <a:prstGeom prst="irregularSeal1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45" name="Räjähdys 1 44"/>
          <p:cNvSpPr/>
          <p:nvPr/>
        </p:nvSpPr>
        <p:spPr>
          <a:xfrm>
            <a:off x="1962286" y="4939328"/>
            <a:ext cx="144016" cy="144384"/>
          </a:xfrm>
          <a:prstGeom prst="irregularSeal1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46" name="Räjähdys 1 45"/>
          <p:cNvSpPr/>
          <p:nvPr/>
        </p:nvSpPr>
        <p:spPr>
          <a:xfrm>
            <a:off x="2754374" y="3675971"/>
            <a:ext cx="144016" cy="144384"/>
          </a:xfrm>
          <a:prstGeom prst="irregularSeal1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53" name="Räjähdys 1 52"/>
          <p:cNvSpPr/>
          <p:nvPr/>
        </p:nvSpPr>
        <p:spPr>
          <a:xfrm>
            <a:off x="2178310" y="4397889"/>
            <a:ext cx="144016" cy="144384"/>
          </a:xfrm>
          <a:prstGeom prst="irregularSeal1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54" name="Räjähdys 1 53"/>
          <p:cNvSpPr/>
          <p:nvPr/>
        </p:nvSpPr>
        <p:spPr>
          <a:xfrm>
            <a:off x="3510458" y="3892547"/>
            <a:ext cx="144016" cy="144384"/>
          </a:xfrm>
          <a:prstGeom prst="irregularSeal1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55" name="Räjähdys 1 54"/>
          <p:cNvSpPr/>
          <p:nvPr/>
        </p:nvSpPr>
        <p:spPr>
          <a:xfrm>
            <a:off x="855767" y="5516864"/>
            <a:ext cx="144016" cy="144384"/>
          </a:xfrm>
          <a:prstGeom prst="irregularSeal1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56" name="Tekstikehys 55"/>
          <p:cNvSpPr txBox="1"/>
          <p:nvPr/>
        </p:nvSpPr>
        <p:spPr>
          <a:xfrm>
            <a:off x="990179" y="5373216"/>
            <a:ext cx="11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= </a:t>
            </a:r>
            <a:r>
              <a:rPr lang="fi-FI" dirty="0" err="1" smtClean="0"/>
              <a:t>incident</a:t>
            </a:r>
            <a:endParaRPr lang="fi-FI" dirty="0"/>
          </a:p>
        </p:txBody>
      </p:sp>
      <p:sp>
        <p:nvSpPr>
          <p:cNvPr id="49" name="Suorakulmio 48"/>
          <p:cNvSpPr/>
          <p:nvPr/>
        </p:nvSpPr>
        <p:spPr>
          <a:xfrm>
            <a:off x="6354776" y="3531587"/>
            <a:ext cx="1368152" cy="1082877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err="1" smtClean="0">
                <a:solidFill>
                  <a:schemeClr val="tx1"/>
                </a:solidFill>
              </a:rPr>
              <a:t>Safety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monitoring</a:t>
            </a:r>
            <a:r>
              <a:rPr lang="fi-FI" sz="1400" dirty="0" smtClean="0">
                <a:solidFill>
                  <a:schemeClr val="tx1"/>
                </a:solidFill>
              </a:rPr>
              <a:t>/</a:t>
            </a:r>
          </a:p>
          <a:p>
            <a:pPr algn="ctr"/>
            <a:r>
              <a:rPr lang="fi-FI" sz="1400" dirty="0" err="1" smtClean="0">
                <a:solidFill>
                  <a:schemeClr val="tx1"/>
                </a:solidFill>
              </a:rPr>
              <a:t>Risk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Based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Oversight</a:t>
            </a:r>
            <a:endParaRPr lang="fi-FI" sz="1400" dirty="0">
              <a:solidFill>
                <a:schemeClr val="tx1"/>
              </a:solidFill>
            </a:endParaRPr>
          </a:p>
        </p:txBody>
      </p:sp>
      <p:cxnSp>
        <p:nvCxnSpPr>
          <p:cNvPr id="50" name="Suora yhdysviiva 49"/>
          <p:cNvCxnSpPr/>
          <p:nvPr/>
        </p:nvCxnSpPr>
        <p:spPr>
          <a:xfrm>
            <a:off x="5382668" y="4610304"/>
            <a:ext cx="3024335" cy="41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uora yhdysviiva 50"/>
          <p:cNvCxnSpPr/>
          <p:nvPr/>
        </p:nvCxnSpPr>
        <p:spPr>
          <a:xfrm>
            <a:off x="5454676" y="3535933"/>
            <a:ext cx="302433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uora yhdysviiva 51"/>
          <p:cNvCxnSpPr/>
          <p:nvPr/>
        </p:nvCxnSpPr>
        <p:spPr>
          <a:xfrm flipV="1">
            <a:off x="7686925" y="2990150"/>
            <a:ext cx="0" cy="20213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uora yhdysviiva 46"/>
          <p:cNvCxnSpPr/>
          <p:nvPr/>
        </p:nvCxnSpPr>
        <p:spPr>
          <a:xfrm flipV="1">
            <a:off x="6354777" y="3026246"/>
            <a:ext cx="0" cy="19852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kstikehys 47"/>
          <p:cNvSpPr txBox="1"/>
          <p:nvPr/>
        </p:nvSpPr>
        <p:spPr>
          <a:xfrm>
            <a:off x="5081433" y="2348288"/>
            <a:ext cx="39016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err="1" smtClean="0"/>
              <a:t>Safety</a:t>
            </a:r>
            <a:r>
              <a:rPr lang="fi-FI" sz="1600" dirty="0" smtClean="0"/>
              <a:t> </a:t>
            </a:r>
            <a:r>
              <a:rPr lang="fi-FI" sz="1600" dirty="0" err="1" smtClean="0"/>
              <a:t>Targets</a:t>
            </a:r>
            <a:r>
              <a:rPr lang="fi-FI" sz="1600" dirty="0" smtClean="0"/>
              <a:t>, </a:t>
            </a:r>
            <a:r>
              <a:rPr lang="fi-FI" sz="1600" dirty="0" err="1" smtClean="0"/>
              <a:t>Safety</a:t>
            </a:r>
            <a:r>
              <a:rPr lang="fi-FI" sz="1600" dirty="0" smtClean="0"/>
              <a:t> </a:t>
            </a:r>
            <a:r>
              <a:rPr lang="fi-FI" sz="1600" dirty="0" err="1" smtClean="0"/>
              <a:t>Indicators</a:t>
            </a:r>
            <a:endParaRPr lang="fi-FI" sz="1600" dirty="0"/>
          </a:p>
        </p:txBody>
      </p:sp>
      <p:sp>
        <p:nvSpPr>
          <p:cNvPr id="57" name="Räjähdys 1 56"/>
          <p:cNvSpPr/>
          <p:nvPr/>
        </p:nvSpPr>
        <p:spPr>
          <a:xfrm>
            <a:off x="6822828" y="4939328"/>
            <a:ext cx="144016" cy="144384"/>
          </a:xfrm>
          <a:prstGeom prst="irregularSeal1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58" name="Räjähdys 1 57"/>
          <p:cNvSpPr/>
          <p:nvPr/>
        </p:nvSpPr>
        <p:spPr>
          <a:xfrm>
            <a:off x="5706704" y="3748163"/>
            <a:ext cx="144016" cy="144384"/>
          </a:xfrm>
          <a:prstGeom prst="irregularSeal1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59" name="Sisällön paikkamerkki 11"/>
          <p:cNvSpPr txBox="1">
            <a:spLocks/>
          </p:cNvSpPr>
          <p:nvPr/>
        </p:nvSpPr>
        <p:spPr>
          <a:xfrm>
            <a:off x="198091" y="764704"/>
            <a:ext cx="9433048" cy="1512168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70000" indent="-27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SzPct val="80000"/>
              <a:buFont typeface="Wingdings" pitchFamily="2" charset="2"/>
              <a:buChar char="l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0000" indent="-27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SzPct val="80000"/>
              <a:buFont typeface="Wingdings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0000" indent="-27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SzPct val="80000"/>
              <a:buFont typeface="Wingdings" pitchFamily="2" charset="2"/>
              <a:buChar char="l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7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SzPct val="80000"/>
              <a:buFont typeface="Wingdings" pitchFamily="2" charset="2"/>
              <a:buChar char="l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50000" indent="-27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SzPct val="80000"/>
              <a:buFont typeface="Wingdings" pitchFamily="2" charset="2"/>
              <a:buChar char="l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" dirty="0"/>
              <a:t>The transport system produces accidents, </a:t>
            </a:r>
            <a:r>
              <a:rPr lang="en-US" sz="2100" dirty="0" smtClean="0"/>
              <a:t>even though all would work properly </a:t>
            </a:r>
            <a:r>
              <a:rPr lang="en-US" sz="2100" dirty="0"/>
              <a:t>and </a:t>
            </a:r>
            <a:r>
              <a:rPr lang="en-US" sz="2100" dirty="0" smtClean="0"/>
              <a:t>operators and individuals comply with the </a:t>
            </a:r>
            <a:r>
              <a:rPr lang="en-US" sz="2100" dirty="0"/>
              <a:t>existing rules and </a:t>
            </a:r>
            <a:r>
              <a:rPr lang="en-US" sz="2100" dirty="0" smtClean="0"/>
              <a:t>practices	 </a:t>
            </a:r>
            <a:endParaRPr lang="en-US" sz="2100" dirty="0"/>
          </a:p>
          <a:p>
            <a:r>
              <a:rPr lang="en-US" sz="2100" dirty="0"/>
              <a:t>How </a:t>
            </a:r>
            <a:r>
              <a:rPr lang="en-US" sz="2100" dirty="0" smtClean="0"/>
              <a:t>safety </a:t>
            </a:r>
            <a:r>
              <a:rPr lang="en-US" sz="2100" dirty="0"/>
              <a:t>should be managed in a complex transport system, which consists of hundreds of inter-relations, and which </a:t>
            </a:r>
            <a:r>
              <a:rPr lang="en-US" sz="2100" dirty="0" smtClean="0"/>
              <a:t>is also </a:t>
            </a:r>
            <a:r>
              <a:rPr lang="en-US" sz="2100" dirty="0"/>
              <a:t>significantly </a:t>
            </a:r>
            <a:r>
              <a:rPr lang="en-US" sz="2100" dirty="0" smtClean="0"/>
              <a:t>affected by </a:t>
            </a:r>
            <a:r>
              <a:rPr lang="en-US" sz="2100" dirty="0"/>
              <a:t>the political and commercial forces?</a:t>
            </a:r>
          </a:p>
          <a:p>
            <a:pPr marL="270000" lvl="1" indent="0">
              <a:buNone/>
            </a:pPr>
            <a:endParaRPr lang="fi-FI" sz="1600" dirty="0" smtClean="0">
              <a:ea typeface="Calibri"/>
            </a:endParaRPr>
          </a:p>
          <a:p>
            <a:pPr lvl="1">
              <a:buFont typeface="Arial" pitchFamily="34" charset="0"/>
              <a:buChar char="•"/>
            </a:pPr>
            <a:endParaRPr lang="fi-FI" sz="1600" dirty="0" smtClean="0">
              <a:ea typeface="Calibri"/>
            </a:endParaRPr>
          </a:p>
        </p:txBody>
      </p:sp>
      <p:sp>
        <p:nvSpPr>
          <p:cNvPr id="2" name="Alatunnisteen paikkamerkki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04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3348E-6 -3.01874E-6 L 0.06911 0.058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8" y="28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575E-8 -1.76266E-6 L -0.0364 -0.0874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8" y="-4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54" grpId="0" animBg="1"/>
      <p:bldP spid="57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Development</a:t>
            </a:r>
            <a:r>
              <a:rPr lang="fi-FI" dirty="0" smtClean="0"/>
              <a:t> of </a:t>
            </a:r>
            <a:r>
              <a:rPr lang="fi-FI" dirty="0" err="1" smtClean="0"/>
              <a:t>Safety</a:t>
            </a:r>
            <a:r>
              <a:rPr lang="fi-FI" dirty="0" smtClean="0"/>
              <a:t> Management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C259-7B1C-4D07-BD90-4EDC7267437F}" type="datetime1">
              <a:rPr lang="fi-FI" noProof="0" smtClean="0"/>
              <a:t>15.6.2015</a:t>
            </a:fld>
            <a:endParaRPr lang="fi-FI" noProof="0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18AD9-C8E2-43C9-AEC1-732BD6475DB2}" type="slidenum">
              <a:rPr lang="fi-FI" noProof="0" smtClean="0"/>
              <a:pPr/>
              <a:t>7</a:t>
            </a:fld>
            <a:endParaRPr lang="fi-FI" noProof="0"/>
          </a:p>
        </p:txBody>
      </p:sp>
      <p:sp>
        <p:nvSpPr>
          <p:cNvPr id="5" name="Sisällön paikkamerkki 4"/>
          <p:cNvSpPr>
            <a:spLocks noGrp="1"/>
          </p:cNvSpPr>
          <p:nvPr>
            <p:ph sz="quarter" idx="13"/>
          </p:nvPr>
        </p:nvSpPr>
        <p:spPr>
          <a:xfrm>
            <a:off x="378111" y="1335437"/>
            <a:ext cx="8999538" cy="4619763"/>
          </a:xfrm>
        </p:spPr>
        <p:txBody>
          <a:bodyPr>
            <a:normAutofit/>
          </a:bodyPr>
          <a:lstStyle/>
          <a:p>
            <a:r>
              <a:rPr lang="en-US" dirty="0" smtClean="0"/>
              <a:t>We need fully </a:t>
            </a:r>
            <a:r>
              <a:rPr lang="en-US" dirty="0"/>
              <a:t>developed safety management system </a:t>
            </a:r>
            <a:r>
              <a:rPr lang="en-US" dirty="0" smtClean="0"/>
              <a:t>that </a:t>
            </a:r>
            <a:r>
              <a:rPr lang="fi-FI" sz="2000" b="0" dirty="0" err="1" smtClean="0"/>
              <a:t>uses</a:t>
            </a:r>
            <a:r>
              <a:rPr lang="fi-FI" sz="2000" b="0" dirty="0" smtClean="0"/>
              <a:t> </a:t>
            </a:r>
            <a:r>
              <a:rPr lang="fi-FI" sz="2000" b="0" dirty="0" err="1" smtClean="0"/>
              <a:t>all</a:t>
            </a:r>
            <a:r>
              <a:rPr lang="fi-FI" sz="2000" b="0" dirty="0" smtClean="0"/>
              <a:t> </a:t>
            </a:r>
            <a:r>
              <a:rPr lang="fi-FI" sz="2000" b="0" dirty="0" err="1" smtClean="0"/>
              <a:t>stages</a:t>
            </a:r>
            <a:r>
              <a:rPr lang="fi-FI" sz="2000" b="0" dirty="0" smtClean="0"/>
              <a:t>: </a:t>
            </a:r>
            <a:r>
              <a:rPr lang="fi-FI" sz="2000" b="0" dirty="0" err="1" smtClean="0"/>
              <a:t>reactive</a:t>
            </a:r>
            <a:r>
              <a:rPr lang="fi-FI" sz="2000" b="0" dirty="0" smtClean="0"/>
              <a:t>, </a:t>
            </a:r>
            <a:r>
              <a:rPr lang="fi-FI" sz="2000" b="0" dirty="0" err="1" smtClean="0"/>
              <a:t>preventive</a:t>
            </a:r>
            <a:r>
              <a:rPr lang="fi-FI" sz="2000" b="0" dirty="0" smtClean="0"/>
              <a:t> and </a:t>
            </a:r>
            <a:r>
              <a:rPr lang="fi-FI" sz="2000" b="0" dirty="0" err="1" smtClean="0"/>
              <a:t>also</a:t>
            </a:r>
            <a:r>
              <a:rPr lang="fi-FI" sz="2000" b="0" dirty="0" smtClean="0"/>
              <a:t> in the </a:t>
            </a:r>
            <a:r>
              <a:rPr lang="fi-FI" sz="2000" b="0" dirty="0" err="1" smtClean="0"/>
              <a:t>future</a:t>
            </a:r>
            <a:r>
              <a:rPr lang="fi-FI" sz="2000" b="0" dirty="0" smtClean="0"/>
              <a:t>; </a:t>
            </a:r>
            <a:r>
              <a:rPr lang="fi-FI" sz="2000" b="0" dirty="0" err="1" smtClean="0"/>
              <a:t>predictive</a:t>
            </a:r>
            <a:endParaRPr lang="fi-FI" sz="2000" b="0" dirty="0" smtClean="0"/>
          </a:p>
        </p:txBody>
      </p:sp>
      <p:grpSp>
        <p:nvGrpSpPr>
          <p:cNvPr id="21" name="Ryhmä 20"/>
          <p:cNvGrpSpPr/>
          <p:nvPr/>
        </p:nvGrpSpPr>
        <p:grpSpPr>
          <a:xfrm>
            <a:off x="342107" y="2276872"/>
            <a:ext cx="9001001" cy="3877399"/>
            <a:chOff x="342107" y="2755795"/>
            <a:chExt cx="8526686" cy="3398476"/>
          </a:xfrm>
        </p:grpSpPr>
        <p:sp>
          <p:nvSpPr>
            <p:cNvPr id="20" name="Tekstikehys 19"/>
            <p:cNvSpPr txBox="1"/>
            <p:nvPr/>
          </p:nvSpPr>
          <p:spPr>
            <a:xfrm>
              <a:off x="7326883" y="5877272"/>
              <a:ext cx="12008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sz="1200" dirty="0" err="1" smtClean="0"/>
                <a:t>Muk</a:t>
              </a:r>
              <a:r>
                <a:rPr lang="fi-FI" sz="1200" dirty="0" smtClean="0"/>
                <a:t>. ICAO 2008</a:t>
              </a:r>
              <a:endParaRPr lang="fi-FI" sz="1200" dirty="0"/>
            </a:p>
          </p:txBody>
        </p:sp>
        <p:cxnSp>
          <p:nvCxnSpPr>
            <p:cNvPr id="7" name="Suora nuoliyhdysviiva 6"/>
            <p:cNvCxnSpPr/>
            <p:nvPr/>
          </p:nvCxnSpPr>
          <p:spPr>
            <a:xfrm>
              <a:off x="1566243" y="3092925"/>
              <a:ext cx="5947990" cy="28903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uora nuoliyhdysviiva 7"/>
            <p:cNvCxnSpPr/>
            <p:nvPr/>
          </p:nvCxnSpPr>
          <p:spPr>
            <a:xfrm>
              <a:off x="1566243" y="3092924"/>
              <a:ext cx="5322518" cy="2856356"/>
            </a:xfrm>
            <a:prstGeom prst="straightConnector1">
              <a:avLst/>
            </a:prstGeom>
            <a:ln w="3175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Ryhmä 33"/>
            <p:cNvGrpSpPr/>
            <p:nvPr/>
          </p:nvGrpSpPr>
          <p:grpSpPr>
            <a:xfrm>
              <a:off x="1837565" y="4686631"/>
              <a:ext cx="5494283" cy="330800"/>
              <a:chOff x="2538351" y="4860429"/>
              <a:chExt cx="4464496" cy="252028"/>
            </a:xfrm>
          </p:grpSpPr>
          <p:sp>
            <p:nvSpPr>
              <p:cNvPr id="27" name="Suorakulmio 26"/>
              <p:cNvSpPr/>
              <p:nvPr/>
            </p:nvSpPr>
            <p:spPr>
              <a:xfrm>
                <a:off x="2538351" y="4860429"/>
                <a:ext cx="1116124" cy="25202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i-FI" sz="1050" b="1" dirty="0" err="1" smtClean="0">
                    <a:solidFill>
                      <a:schemeClr val="tx1"/>
                    </a:solidFill>
                  </a:rPr>
                  <a:t>Very</a:t>
                </a:r>
                <a:r>
                  <a:rPr lang="fi-FI" sz="105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fi-FI" sz="1050" b="1" dirty="0" err="1" smtClean="0">
                    <a:solidFill>
                      <a:schemeClr val="tx1"/>
                    </a:solidFill>
                  </a:rPr>
                  <a:t>effective</a:t>
                </a:r>
                <a:endParaRPr lang="fi-FI" sz="105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Suorakulmio 27"/>
              <p:cNvSpPr/>
              <p:nvPr/>
            </p:nvSpPr>
            <p:spPr>
              <a:xfrm>
                <a:off x="3654475" y="4860429"/>
                <a:ext cx="1116124" cy="252028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i-FI" sz="1050" b="1" dirty="0" err="1" smtClean="0">
                    <a:solidFill>
                      <a:schemeClr val="tx1"/>
                    </a:solidFill>
                  </a:rPr>
                  <a:t>Effective</a:t>
                </a:r>
                <a:endParaRPr lang="fi-FI" sz="105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Suorakulmio 28"/>
              <p:cNvSpPr/>
              <p:nvPr/>
            </p:nvSpPr>
            <p:spPr>
              <a:xfrm>
                <a:off x="4770599" y="4860429"/>
                <a:ext cx="1116124" cy="252028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i-FI" sz="1050" b="1" dirty="0" err="1" smtClean="0">
                    <a:solidFill>
                      <a:schemeClr val="tx1"/>
                    </a:solidFill>
                  </a:rPr>
                  <a:t>Good</a:t>
                </a:r>
                <a:endParaRPr lang="fi-FI" sz="105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Suorakulmio 29"/>
              <p:cNvSpPr/>
              <p:nvPr/>
            </p:nvSpPr>
            <p:spPr>
              <a:xfrm>
                <a:off x="5886723" y="4860429"/>
                <a:ext cx="1116124" cy="252028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i-FI" sz="1050" b="1" dirty="0" err="1" smtClean="0">
                    <a:solidFill>
                      <a:schemeClr val="tx1"/>
                    </a:solidFill>
                  </a:rPr>
                  <a:t>Inadequete</a:t>
                </a:r>
                <a:endParaRPr lang="fi-FI" sz="105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Suorakulmio 24"/>
            <p:cNvSpPr/>
            <p:nvPr/>
          </p:nvSpPr>
          <p:spPr>
            <a:xfrm>
              <a:off x="1837565" y="3221660"/>
              <a:ext cx="1373571" cy="330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sz="1050" b="1" dirty="0" err="1" smtClean="0">
                  <a:solidFill>
                    <a:schemeClr val="tx1"/>
                  </a:solidFill>
                </a:rPr>
                <a:t>Predictive</a:t>
              </a:r>
              <a:endParaRPr lang="fi-FI" sz="1050" b="1" dirty="0">
                <a:solidFill>
                  <a:schemeClr val="tx1"/>
                </a:solidFill>
              </a:endParaRPr>
            </a:p>
          </p:txBody>
        </p:sp>
        <p:cxnSp>
          <p:nvCxnSpPr>
            <p:cNvPr id="38" name="Suora yhdysviiva 37"/>
            <p:cNvCxnSpPr>
              <a:stCxn id="25" idx="1"/>
              <a:endCxn id="27" idx="1"/>
            </p:cNvCxnSpPr>
            <p:nvPr/>
          </p:nvCxnSpPr>
          <p:spPr>
            <a:xfrm>
              <a:off x="1837565" y="3387060"/>
              <a:ext cx="0" cy="1464971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uora yhdysviiva 39"/>
            <p:cNvCxnSpPr>
              <a:endCxn id="28" idx="1"/>
            </p:cNvCxnSpPr>
            <p:nvPr/>
          </p:nvCxnSpPr>
          <p:spPr>
            <a:xfrm>
              <a:off x="3211135" y="3410689"/>
              <a:ext cx="1" cy="1441342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uora yhdysviiva 41"/>
            <p:cNvCxnSpPr>
              <a:stCxn id="31" idx="1"/>
              <a:endCxn id="29" idx="1"/>
            </p:cNvCxnSpPr>
            <p:nvPr/>
          </p:nvCxnSpPr>
          <p:spPr>
            <a:xfrm>
              <a:off x="4584706" y="3387060"/>
              <a:ext cx="1" cy="1464971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uora yhdysviiva 43"/>
            <p:cNvCxnSpPr>
              <a:stCxn id="32" idx="1"/>
              <a:endCxn id="30" idx="1"/>
            </p:cNvCxnSpPr>
            <p:nvPr/>
          </p:nvCxnSpPr>
          <p:spPr>
            <a:xfrm>
              <a:off x="5958277" y="3387060"/>
              <a:ext cx="0" cy="1464971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uora yhdysviiva 45"/>
            <p:cNvCxnSpPr>
              <a:stCxn id="32" idx="3"/>
              <a:endCxn id="30" idx="3"/>
            </p:cNvCxnSpPr>
            <p:nvPr/>
          </p:nvCxnSpPr>
          <p:spPr>
            <a:xfrm>
              <a:off x="7331848" y="3387060"/>
              <a:ext cx="0" cy="1464971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Suunnikas 48"/>
            <p:cNvSpPr/>
            <p:nvPr/>
          </p:nvSpPr>
          <p:spPr>
            <a:xfrm rot="21011330">
              <a:off x="2811651" y="2755795"/>
              <a:ext cx="926966" cy="1185126"/>
            </a:xfrm>
            <a:prstGeom prst="parallelogram">
              <a:avLst>
                <a:gd name="adj" fmla="val 19188"/>
              </a:avLst>
            </a:prstGeom>
            <a:solidFill>
              <a:schemeClr val="accent1"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b="1"/>
            </a:p>
          </p:txBody>
        </p:sp>
        <p:sp>
          <p:nvSpPr>
            <p:cNvPr id="26" name="Suorakulmio 25"/>
            <p:cNvSpPr/>
            <p:nvPr/>
          </p:nvSpPr>
          <p:spPr>
            <a:xfrm>
              <a:off x="3211136" y="3221660"/>
              <a:ext cx="1373571" cy="3308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sz="1050" b="1" dirty="0" err="1" smtClean="0">
                  <a:solidFill>
                    <a:schemeClr val="tx1"/>
                  </a:solidFill>
                </a:rPr>
                <a:t>Preventive</a:t>
              </a:r>
              <a:endParaRPr lang="fi-FI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50" name="Suunnikas 49"/>
            <p:cNvSpPr/>
            <p:nvPr/>
          </p:nvSpPr>
          <p:spPr>
            <a:xfrm rot="21002059">
              <a:off x="4096499" y="2787198"/>
              <a:ext cx="926966" cy="1185126"/>
            </a:xfrm>
            <a:prstGeom prst="parallelogram">
              <a:avLst>
                <a:gd name="adj" fmla="val 19188"/>
              </a:avLst>
            </a:prstGeom>
            <a:solidFill>
              <a:schemeClr val="accent1">
                <a:alpha val="4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b="1"/>
            </a:p>
          </p:txBody>
        </p:sp>
        <p:sp>
          <p:nvSpPr>
            <p:cNvPr id="31" name="Suorakulmio 30"/>
            <p:cNvSpPr/>
            <p:nvPr/>
          </p:nvSpPr>
          <p:spPr>
            <a:xfrm>
              <a:off x="4584706" y="3221660"/>
              <a:ext cx="1373571" cy="3308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sz="1050" b="1" dirty="0" err="1" smtClean="0">
                  <a:solidFill>
                    <a:schemeClr val="tx1"/>
                  </a:solidFill>
                </a:rPr>
                <a:t>Reactive</a:t>
              </a:r>
              <a:endParaRPr lang="fi-FI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51" name="Suunnikas 50"/>
            <p:cNvSpPr/>
            <p:nvPr/>
          </p:nvSpPr>
          <p:spPr>
            <a:xfrm rot="20986371">
              <a:off x="5514379" y="2787199"/>
              <a:ext cx="926966" cy="1185126"/>
            </a:xfrm>
            <a:prstGeom prst="parallelogram">
              <a:avLst>
                <a:gd name="adj" fmla="val 19188"/>
              </a:avLst>
            </a:prstGeom>
            <a:solidFill>
              <a:schemeClr val="accent1">
                <a:alpha val="2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b="1"/>
            </a:p>
          </p:txBody>
        </p:sp>
        <p:sp>
          <p:nvSpPr>
            <p:cNvPr id="32" name="Suorakulmio 31"/>
            <p:cNvSpPr/>
            <p:nvPr/>
          </p:nvSpPr>
          <p:spPr>
            <a:xfrm>
              <a:off x="5958277" y="3221660"/>
              <a:ext cx="1373571" cy="330800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sz="1050" b="1" dirty="0" err="1" smtClean="0">
                  <a:solidFill>
                    <a:schemeClr val="tx1"/>
                  </a:solidFill>
                </a:rPr>
                <a:t>Reactive</a:t>
              </a:r>
              <a:endParaRPr lang="fi-FI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Nuoli oikealle 63"/>
            <p:cNvSpPr/>
            <p:nvPr/>
          </p:nvSpPr>
          <p:spPr>
            <a:xfrm>
              <a:off x="342107" y="2814657"/>
              <a:ext cx="1063410" cy="614343"/>
            </a:xfrm>
            <a:prstGeom prst="right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sz="1200" b="1" dirty="0" err="1" smtClean="0">
                  <a:solidFill>
                    <a:schemeClr val="tx1"/>
                  </a:solidFill>
                </a:rPr>
                <a:t>Hazard</a:t>
              </a:r>
              <a:endParaRPr lang="fi-FI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67" name="Ylänuoli 66"/>
            <p:cNvSpPr/>
            <p:nvPr/>
          </p:nvSpPr>
          <p:spPr>
            <a:xfrm>
              <a:off x="6357056" y="3649573"/>
              <a:ext cx="531705" cy="519828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b="1"/>
            </a:p>
          </p:txBody>
        </p:sp>
        <p:sp>
          <p:nvSpPr>
            <p:cNvPr id="68" name="Ylänuoli 67"/>
            <p:cNvSpPr/>
            <p:nvPr/>
          </p:nvSpPr>
          <p:spPr>
            <a:xfrm>
              <a:off x="5072102" y="3649573"/>
              <a:ext cx="531705" cy="519828"/>
            </a:xfrm>
            <a:prstGeom prst="up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b="1"/>
            </a:p>
          </p:txBody>
        </p:sp>
        <p:sp>
          <p:nvSpPr>
            <p:cNvPr id="69" name="Ylänuoli 68"/>
            <p:cNvSpPr/>
            <p:nvPr/>
          </p:nvSpPr>
          <p:spPr>
            <a:xfrm>
              <a:off x="3654223" y="3649573"/>
              <a:ext cx="531705" cy="519828"/>
            </a:xfrm>
            <a:prstGeom prst="up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b="1"/>
            </a:p>
          </p:txBody>
        </p:sp>
        <p:sp>
          <p:nvSpPr>
            <p:cNvPr id="70" name="Ylänuoli 69"/>
            <p:cNvSpPr/>
            <p:nvPr/>
          </p:nvSpPr>
          <p:spPr>
            <a:xfrm>
              <a:off x="2280652" y="3649573"/>
              <a:ext cx="531705" cy="519828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b="1"/>
            </a:p>
          </p:txBody>
        </p:sp>
        <p:sp>
          <p:nvSpPr>
            <p:cNvPr id="71" name="Tekstikehys 70"/>
            <p:cNvSpPr txBox="1"/>
            <p:nvPr/>
          </p:nvSpPr>
          <p:spPr>
            <a:xfrm>
              <a:off x="1881873" y="4216659"/>
              <a:ext cx="12406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i-FI" sz="1200" b="1" dirty="0" smtClean="0"/>
                <a:t>Big Data</a:t>
              </a:r>
              <a:endParaRPr lang="fi-FI" sz="1200" b="1" dirty="0"/>
            </a:p>
          </p:txBody>
        </p:sp>
        <p:sp>
          <p:nvSpPr>
            <p:cNvPr id="72" name="Tekstikehys 71"/>
            <p:cNvSpPr txBox="1"/>
            <p:nvPr/>
          </p:nvSpPr>
          <p:spPr>
            <a:xfrm>
              <a:off x="3187055" y="4144299"/>
              <a:ext cx="1321074" cy="566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i-FI" sz="1200" b="1" dirty="0" err="1" smtClean="0"/>
                <a:t>Occurrence</a:t>
              </a:r>
              <a:r>
                <a:rPr lang="fi-FI" sz="1200" b="1" dirty="0" smtClean="0"/>
                <a:t> </a:t>
              </a:r>
              <a:r>
                <a:rPr lang="fi-FI" sz="1200" b="1" dirty="0" err="1" smtClean="0"/>
                <a:t>reporting</a:t>
              </a:r>
              <a:r>
                <a:rPr lang="fi-FI" sz="1200" b="1" dirty="0" smtClean="0"/>
                <a:t>, </a:t>
              </a:r>
              <a:r>
                <a:rPr lang="fi-FI" sz="1200" b="1" dirty="0" err="1" smtClean="0"/>
                <a:t>audits</a:t>
              </a:r>
              <a:endParaRPr lang="fi-FI" sz="1200" b="1" dirty="0"/>
            </a:p>
          </p:txBody>
        </p:sp>
        <p:sp>
          <p:nvSpPr>
            <p:cNvPr id="73" name="Tekstikehys 72"/>
            <p:cNvSpPr txBox="1"/>
            <p:nvPr/>
          </p:nvSpPr>
          <p:spPr>
            <a:xfrm>
              <a:off x="4594580" y="4221089"/>
              <a:ext cx="1407525" cy="242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i-FI" sz="1200" b="1" dirty="0" smtClean="0"/>
                <a:t>Reporting</a:t>
              </a:r>
              <a:endParaRPr lang="fi-FI" sz="1200" b="1" dirty="0"/>
            </a:p>
          </p:txBody>
        </p:sp>
        <p:sp>
          <p:nvSpPr>
            <p:cNvPr id="74" name="Tekstikehys 73"/>
            <p:cNvSpPr txBox="1"/>
            <p:nvPr/>
          </p:nvSpPr>
          <p:spPr>
            <a:xfrm>
              <a:off x="5958277" y="4216659"/>
              <a:ext cx="1417880" cy="242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i-FI" sz="1200" b="1" dirty="0" smtClean="0"/>
                <a:t>AI</a:t>
              </a:r>
              <a:endParaRPr lang="fi-FI" sz="1200" b="1" dirty="0"/>
            </a:p>
          </p:txBody>
        </p:sp>
        <p:sp>
          <p:nvSpPr>
            <p:cNvPr id="12" name="Räjähdys 2 11"/>
            <p:cNvSpPr/>
            <p:nvPr/>
          </p:nvSpPr>
          <p:spPr>
            <a:xfrm>
              <a:off x="7578911" y="2852936"/>
              <a:ext cx="1289882" cy="796638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sz="1200" b="1" dirty="0" err="1">
                  <a:solidFill>
                    <a:schemeClr val="tx1"/>
                  </a:solidFill>
                </a:rPr>
                <a:t>Accident</a:t>
              </a:r>
              <a:endParaRPr lang="fi-FI" sz="1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Alatunnisteen paikkamerkki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srgbClr val="000000"/>
                </a:solidFill>
              </a:rPr>
              <a:t>Ville Autero</a:t>
            </a:r>
            <a:endParaRPr lang="fi-FI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4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322278" y="116632"/>
            <a:ext cx="9306610" cy="1143000"/>
          </a:xfrm>
        </p:spPr>
        <p:txBody>
          <a:bodyPr>
            <a:normAutofit/>
          </a:bodyPr>
          <a:lstStyle/>
          <a:p>
            <a:pPr algn="l"/>
            <a:r>
              <a:rPr lang="fi-FI" sz="2800" dirty="0" err="1"/>
              <a:t>Resilience</a:t>
            </a:r>
            <a:r>
              <a:rPr lang="fi-FI" sz="2800" dirty="0"/>
              <a:t> and </a:t>
            </a:r>
            <a:r>
              <a:rPr lang="fi-FI" sz="2800" dirty="0" err="1"/>
              <a:t>risk</a:t>
            </a:r>
            <a:r>
              <a:rPr lang="fi-FI" sz="2800" dirty="0"/>
              <a:t> </a:t>
            </a:r>
            <a:r>
              <a:rPr lang="fi-FI" sz="2800" dirty="0" err="1"/>
              <a:t>assessment</a:t>
            </a:r>
            <a:endParaRPr lang="fi-FI" sz="2800" dirty="0"/>
          </a:p>
        </p:txBody>
      </p:sp>
      <p:cxnSp>
        <p:nvCxnSpPr>
          <p:cNvPr id="5" name="Suora nuoliyhdysviiva 4"/>
          <p:cNvCxnSpPr/>
          <p:nvPr/>
        </p:nvCxnSpPr>
        <p:spPr>
          <a:xfrm flipV="1">
            <a:off x="896118" y="2060848"/>
            <a:ext cx="0" cy="36724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uora nuoliyhdysviiva 5"/>
          <p:cNvCxnSpPr/>
          <p:nvPr/>
        </p:nvCxnSpPr>
        <p:spPr>
          <a:xfrm>
            <a:off x="974089" y="5813648"/>
            <a:ext cx="607267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kstiruutu 7"/>
          <p:cNvSpPr txBox="1"/>
          <p:nvPr/>
        </p:nvSpPr>
        <p:spPr>
          <a:xfrm>
            <a:off x="5730331" y="5877272"/>
            <a:ext cx="38985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dirty="0" err="1" smtClean="0"/>
              <a:t>Mukaellen</a:t>
            </a:r>
            <a:r>
              <a:rPr lang="fi-FI" sz="1400" dirty="0" smtClean="0"/>
              <a:t>: </a:t>
            </a:r>
            <a:r>
              <a:rPr lang="fi-FI" sz="1400" dirty="0" err="1"/>
              <a:t>Changing</a:t>
            </a:r>
            <a:r>
              <a:rPr lang="fi-FI" sz="1400" dirty="0"/>
              <a:t> the </a:t>
            </a:r>
            <a:r>
              <a:rPr lang="fi-FI" sz="1400" dirty="0" err="1"/>
              <a:t>resilience</a:t>
            </a:r>
            <a:r>
              <a:rPr lang="fi-FI" sz="1400" dirty="0"/>
              <a:t> </a:t>
            </a:r>
            <a:r>
              <a:rPr lang="fi-FI" sz="1400" dirty="0" err="1" smtClean="0"/>
              <a:t>paradigm</a:t>
            </a:r>
            <a:r>
              <a:rPr lang="fi-FI" sz="1400" dirty="0" smtClean="0"/>
              <a:t>, </a:t>
            </a:r>
            <a:r>
              <a:rPr lang="en-US" sz="1400" dirty="0" smtClean="0"/>
              <a:t>Nature </a:t>
            </a:r>
            <a:r>
              <a:rPr lang="en-US" sz="1400" dirty="0"/>
              <a:t>Climate Change Volume: 4, </a:t>
            </a:r>
            <a:r>
              <a:rPr lang="en-US" sz="1400" dirty="0" smtClean="0"/>
              <a:t>Pages:407–409, 2014</a:t>
            </a:r>
            <a:endParaRPr lang="fi-FI" sz="1400" dirty="0"/>
          </a:p>
        </p:txBody>
      </p:sp>
      <p:sp>
        <p:nvSpPr>
          <p:cNvPr id="9" name="Tekstiruutu 8"/>
          <p:cNvSpPr txBox="1"/>
          <p:nvPr/>
        </p:nvSpPr>
        <p:spPr>
          <a:xfrm rot="16200000">
            <a:off x="-787832" y="3501879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Critical </a:t>
            </a:r>
            <a:r>
              <a:rPr lang="fi-FI" dirty="0" err="1" smtClean="0"/>
              <a:t>Safety</a:t>
            </a:r>
            <a:r>
              <a:rPr lang="fi-FI" dirty="0" smtClean="0"/>
              <a:t> </a:t>
            </a:r>
            <a:r>
              <a:rPr lang="fi-FI" dirty="0" err="1" smtClean="0"/>
              <a:t>Performance</a:t>
            </a:r>
            <a:endParaRPr lang="fi-FI" dirty="0"/>
          </a:p>
        </p:txBody>
      </p:sp>
      <p:sp>
        <p:nvSpPr>
          <p:cNvPr id="10" name="Tekstiruutu 9"/>
          <p:cNvSpPr txBox="1"/>
          <p:nvPr/>
        </p:nvSpPr>
        <p:spPr>
          <a:xfrm>
            <a:off x="2001824" y="5916442"/>
            <a:ext cx="2728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Time</a:t>
            </a:r>
            <a:endParaRPr lang="fi-FI" dirty="0"/>
          </a:p>
        </p:txBody>
      </p:sp>
      <p:sp>
        <p:nvSpPr>
          <p:cNvPr id="21" name="Puolivapaa piirto 20"/>
          <p:cNvSpPr/>
          <p:nvPr/>
        </p:nvSpPr>
        <p:spPr>
          <a:xfrm>
            <a:off x="915114" y="3688389"/>
            <a:ext cx="7707913" cy="1822079"/>
          </a:xfrm>
          <a:custGeom>
            <a:avLst/>
            <a:gdLst>
              <a:gd name="connsiteX0" fmla="*/ 0 w 5717044"/>
              <a:gd name="connsiteY0" fmla="*/ 80048 h 1520935"/>
              <a:gd name="connsiteX1" fmla="*/ 1551709 w 5717044"/>
              <a:gd name="connsiteY1" fmla="*/ 190885 h 1520935"/>
              <a:gd name="connsiteX2" fmla="*/ 2230582 w 5717044"/>
              <a:gd name="connsiteY2" fmla="*/ 1520921 h 1520935"/>
              <a:gd name="connsiteX3" fmla="*/ 2826328 w 5717044"/>
              <a:gd name="connsiteY3" fmla="*/ 163176 h 1520935"/>
              <a:gd name="connsiteX4" fmla="*/ 5347855 w 5717044"/>
              <a:gd name="connsiteY4" fmla="*/ 10776 h 1520935"/>
              <a:gd name="connsiteX5" fmla="*/ 5652655 w 5717044"/>
              <a:gd name="connsiteY5" fmla="*/ 24630 h 152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17044" h="1520935">
                <a:moveTo>
                  <a:pt x="0" y="80048"/>
                </a:moveTo>
                <a:cubicBezTo>
                  <a:pt x="589972" y="15394"/>
                  <a:pt x="1179945" y="-49260"/>
                  <a:pt x="1551709" y="190885"/>
                </a:cubicBezTo>
                <a:cubicBezTo>
                  <a:pt x="1923473" y="431030"/>
                  <a:pt x="2018146" y="1525539"/>
                  <a:pt x="2230582" y="1520921"/>
                </a:cubicBezTo>
                <a:cubicBezTo>
                  <a:pt x="2443018" y="1516303"/>
                  <a:pt x="2306783" y="414867"/>
                  <a:pt x="2826328" y="163176"/>
                </a:cubicBezTo>
                <a:cubicBezTo>
                  <a:pt x="3345874" y="-88515"/>
                  <a:pt x="4876801" y="33867"/>
                  <a:pt x="5347855" y="10776"/>
                </a:cubicBezTo>
                <a:cubicBezTo>
                  <a:pt x="5818909" y="-12315"/>
                  <a:pt x="5735782" y="6157"/>
                  <a:pt x="5652655" y="2463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25" name="Suora nuoliyhdysviiva 24"/>
          <p:cNvCxnSpPr>
            <a:endCxn id="21" idx="2"/>
          </p:cNvCxnSpPr>
          <p:nvPr/>
        </p:nvCxnSpPr>
        <p:spPr>
          <a:xfrm>
            <a:off x="3617039" y="3403055"/>
            <a:ext cx="305421" cy="2107396"/>
          </a:xfrm>
          <a:prstGeom prst="straightConnector1">
            <a:avLst/>
          </a:prstGeom>
          <a:ln w="19050">
            <a:solidFill>
              <a:schemeClr val="bg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iruutu 26"/>
          <p:cNvSpPr txBox="1"/>
          <p:nvPr/>
        </p:nvSpPr>
        <p:spPr>
          <a:xfrm rot="17194319">
            <a:off x="3692761" y="4287389"/>
            <a:ext cx="1592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err="1" smtClean="0"/>
              <a:t>Recovery</a:t>
            </a:r>
            <a:endParaRPr lang="fi-FI" sz="1600" dirty="0"/>
          </a:p>
        </p:txBody>
      </p:sp>
      <p:cxnSp>
        <p:nvCxnSpPr>
          <p:cNvPr id="31" name="Suora yhdysviiva 30"/>
          <p:cNvCxnSpPr/>
          <p:nvPr/>
        </p:nvCxnSpPr>
        <p:spPr>
          <a:xfrm flipV="1">
            <a:off x="6502228" y="3233778"/>
            <a:ext cx="1567238" cy="454610"/>
          </a:xfrm>
          <a:prstGeom prst="line">
            <a:avLst/>
          </a:prstGeom>
          <a:ln w="19050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orakulmio 31"/>
          <p:cNvSpPr/>
          <p:nvPr/>
        </p:nvSpPr>
        <p:spPr>
          <a:xfrm>
            <a:off x="5947405" y="1181070"/>
            <a:ext cx="38277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600" dirty="0" smtClean="0"/>
              <a:t>“Risk </a:t>
            </a:r>
            <a:r>
              <a:rPr lang="en-US" sz="1600" dirty="0"/>
              <a:t>analysis depends on characterization of the threats, vulnerabilities and consequences of adverse events to determine the expected loss of critical </a:t>
            </a:r>
            <a:r>
              <a:rPr lang="en-US" sz="1600" dirty="0" smtClean="0"/>
              <a:t>functionality”</a:t>
            </a:r>
            <a:endParaRPr lang="fi-FI" sz="1600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Ville Autero</a:t>
            </a:r>
            <a:endParaRPr lang="en-US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EFC2-9C5C-426E-BECB-AE04850942D8}" type="datetime1">
              <a:rPr lang="fi-FI" smtClean="0"/>
              <a:t>15.6.2015</a:t>
            </a:fld>
            <a:endParaRPr lang="en-US"/>
          </a:p>
        </p:txBody>
      </p:sp>
      <p:sp>
        <p:nvSpPr>
          <p:cNvPr id="7" name="Alanuoli 6"/>
          <p:cNvSpPr/>
          <p:nvPr/>
        </p:nvSpPr>
        <p:spPr>
          <a:xfrm>
            <a:off x="3772080" y="2924944"/>
            <a:ext cx="238345" cy="244827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aphicFrame>
        <p:nvGraphicFramePr>
          <p:cNvPr id="15" name="Kaaviokuva 14"/>
          <p:cNvGraphicFramePr/>
          <p:nvPr>
            <p:extLst>
              <p:ext uri="{D42A27DB-BD31-4B8C-83A1-F6EECF244321}">
                <p14:modId xmlns:p14="http://schemas.microsoft.com/office/powerpoint/2010/main" val="1180844666"/>
              </p:ext>
            </p:extLst>
          </p:nvPr>
        </p:nvGraphicFramePr>
        <p:xfrm>
          <a:off x="1846368" y="656008"/>
          <a:ext cx="2960235" cy="2916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7" name="Kaaviokuva 16"/>
          <p:cNvGraphicFramePr/>
          <p:nvPr>
            <p:extLst>
              <p:ext uri="{D42A27DB-BD31-4B8C-83A1-F6EECF244321}">
                <p14:modId xmlns:p14="http://schemas.microsoft.com/office/powerpoint/2010/main" val="1849896274"/>
              </p:ext>
            </p:extLst>
          </p:nvPr>
        </p:nvGraphicFramePr>
        <p:xfrm>
          <a:off x="-1206681" y="687270"/>
          <a:ext cx="3240359" cy="2663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8" name="Kuvaselitenuoli vasemmalle 17"/>
          <p:cNvSpPr/>
          <p:nvPr/>
        </p:nvSpPr>
        <p:spPr>
          <a:xfrm>
            <a:off x="3870499" y="5260143"/>
            <a:ext cx="2376264" cy="840965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7421"/>
            </a:avLst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dirty="0" err="1" smtClean="0">
                <a:solidFill>
                  <a:srgbClr val="FFFF00"/>
                </a:solidFill>
              </a:rPr>
              <a:t>Marginal</a:t>
            </a:r>
            <a:endParaRPr lang="fi-FI" sz="2400" b="1" dirty="0">
              <a:solidFill>
                <a:srgbClr val="FFFF00"/>
              </a:solidFill>
            </a:endParaRPr>
          </a:p>
        </p:txBody>
      </p:sp>
      <p:sp>
        <p:nvSpPr>
          <p:cNvPr id="11" name="Dian numeron paikkamerkki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6863F-6A49-4C4A-ACFA-6A00093D353A}" type="slidenum">
              <a:rPr lang="fi-FI" smtClean="0"/>
              <a:pPr/>
              <a:t>8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6083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2800" dirty="0" err="1" smtClean="0"/>
              <a:t>Do</a:t>
            </a:r>
            <a:r>
              <a:rPr lang="fi-FI" sz="2800" dirty="0" smtClean="0"/>
              <a:t> </a:t>
            </a:r>
            <a:r>
              <a:rPr lang="fi-FI" sz="2800" dirty="0" err="1" smtClean="0"/>
              <a:t>we</a:t>
            </a:r>
            <a:r>
              <a:rPr lang="fi-FI" sz="2800" dirty="0" smtClean="0"/>
              <a:t> </a:t>
            </a:r>
            <a:r>
              <a:rPr lang="fi-FI" sz="2800" dirty="0" err="1" smtClean="0"/>
              <a:t>have</a:t>
            </a:r>
            <a:r>
              <a:rPr lang="fi-FI" sz="2800" dirty="0" smtClean="0"/>
              <a:t> </a:t>
            </a:r>
            <a:r>
              <a:rPr lang="fi-FI" sz="2800" dirty="0" err="1" smtClean="0"/>
              <a:t>holistic</a:t>
            </a:r>
            <a:r>
              <a:rPr lang="fi-FI" sz="2800" dirty="0" smtClean="0"/>
              <a:t> </a:t>
            </a:r>
            <a:r>
              <a:rPr lang="fi-FI" sz="2800" dirty="0" err="1" smtClean="0"/>
              <a:t>approach</a:t>
            </a:r>
            <a:r>
              <a:rPr lang="fi-FI" sz="2800" dirty="0" smtClean="0"/>
              <a:t> in </a:t>
            </a:r>
            <a:r>
              <a:rPr lang="fi-FI" sz="2800" dirty="0" err="1" smtClean="0"/>
              <a:t>risk</a:t>
            </a:r>
            <a:r>
              <a:rPr lang="fi-FI" sz="2800" dirty="0" smtClean="0"/>
              <a:t> management in </a:t>
            </a:r>
            <a:r>
              <a:rPr lang="fi-FI" sz="2800" dirty="0" err="1" smtClean="0"/>
              <a:t>system</a:t>
            </a:r>
            <a:r>
              <a:rPr lang="fi-FI" sz="2800" dirty="0" smtClean="0"/>
              <a:t> </a:t>
            </a:r>
            <a:r>
              <a:rPr lang="fi-FI" sz="2800" dirty="0" err="1" smtClean="0"/>
              <a:t>level</a:t>
            </a:r>
            <a:r>
              <a:rPr lang="fi-FI" sz="2800" dirty="0" smtClean="0"/>
              <a:t>?</a:t>
            </a:r>
            <a:endParaRPr lang="fi-FI" sz="2800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C15AD-0B75-4E43-8CDB-18E5A604F9DF}" type="datetime1">
              <a:rPr lang="fi-FI" noProof="0" smtClean="0"/>
              <a:t>15.6.2015</a:t>
            </a:fld>
            <a:endParaRPr lang="fi-FI" noProof="0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noProof="0" smtClean="0"/>
              <a:t>Ville Autero</a:t>
            </a:r>
            <a:endParaRPr lang="fi-FI" noProof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18AD9-C8E2-43C9-AEC1-732BD6475DB2}" type="slidenum">
              <a:rPr lang="fi-FI" noProof="0" smtClean="0"/>
              <a:pPr/>
              <a:t>9</a:t>
            </a:fld>
            <a:endParaRPr lang="fi-FI" noProof="0"/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07" y="1601897"/>
            <a:ext cx="8136904" cy="473444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Pyöristetty suorakulmio 5"/>
          <p:cNvSpPr/>
          <p:nvPr/>
        </p:nvSpPr>
        <p:spPr>
          <a:xfrm>
            <a:off x="558131" y="1601897"/>
            <a:ext cx="2880320" cy="473444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err="1" smtClean="0"/>
              <a:t>Foresight</a:t>
            </a:r>
            <a:r>
              <a:rPr lang="fi-FI" dirty="0" smtClean="0"/>
              <a:t> and </a:t>
            </a:r>
            <a:r>
              <a:rPr lang="fi-FI" dirty="0" err="1" smtClean="0"/>
              <a:t>preventive</a:t>
            </a:r>
            <a:r>
              <a:rPr lang="fi-FI" dirty="0" smtClean="0"/>
              <a:t> </a:t>
            </a:r>
            <a:r>
              <a:rPr lang="fi-FI" dirty="0" err="1" smtClean="0"/>
              <a:t>safety</a:t>
            </a:r>
            <a:r>
              <a:rPr lang="fi-FI" dirty="0" smtClean="0"/>
              <a:t> </a:t>
            </a:r>
            <a:r>
              <a:rPr lang="fi-FI" dirty="0" err="1" smtClean="0"/>
              <a:t>work</a:t>
            </a:r>
            <a:endParaRPr lang="fi-FI" dirty="0" smtClean="0"/>
          </a:p>
          <a:p>
            <a:pPr algn="ctr"/>
            <a:endParaRPr lang="fi-FI" dirty="0" smtClean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i-FI" dirty="0" err="1" smtClean="0"/>
              <a:t>Authorities</a:t>
            </a:r>
            <a:endParaRPr lang="fi-FI" dirty="0" smtClean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i-FI" dirty="0" err="1" smtClean="0"/>
              <a:t>Ship</a:t>
            </a:r>
            <a:r>
              <a:rPr lang="fi-FI" dirty="0" smtClean="0"/>
              <a:t> </a:t>
            </a:r>
            <a:r>
              <a:rPr lang="fi-FI" dirty="0" err="1" smtClean="0"/>
              <a:t>Owners</a:t>
            </a:r>
            <a:endParaRPr lang="fi-FI" dirty="0" smtClean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i-FI" dirty="0" err="1" smtClean="0"/>
              <a:t>Researchers</a:t>
            </a:r>
            <a:endParaRPr lang="fi-FI" dirty="0" smtClean="0"/>
          </a:p>
          <a:p>
            <a:pPr algn="ctr"/>
            <a:endParaRPr lang="fi-FI" dirty="0"/>
          </a:p>
        </p:txBody>
      </p:sp>
      <p:sp>
        <p:nvSpPr>
          <p:cNvPr id="8" name="Pyöristetty suorakulmio 7"/>
          <p:cNvSpPr/>
          <p:nvPr/>
        </p:nvSpPr>
        <p:spPr>
          <a:xfrm>
            <a:off x="3658667" y="3068960"/>
            <a:ext cx="1503784" cy="236722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600" dirty="0" smtClean="0"/>
              <a:t>Common </a:t>
            </a:r>
            <a:r>
              <a:rPr lang="fi-FI" sz="1600" dirty="0" err="1" smtClean="0"/>
              <a:t>Risk</a:t>
            </a:r>
            <a:r>
              <a:rPr lang="fi-FI" sz="1600" dirty="0" smtClean="0"/>
              <a:t> </a:t>
            </a:r>
          </a:p>
          <a:p>
            <a:pPr algn="ctr"/>
            <a:r>
              <a:rPr lang="fi-FI" sz="1600" dirty="0" smtClean="0"/>
              <a:t>Picture</a:t>
            </a:r>
            <a:endParaRPr lang="fi-FI" sz="1600" dirty="0"/>
          </a:p>
        </p:txBody>
      </p:sp>
      <p:sp>
        <p:nvSpPr>
          <p:cNvPr id="9" name="Pyöristetty suorakulmio 8"/>
          <p:cNvSpPr/>
          <p:nvPr/>
        </p:nvSpPr>
        <p:spPr>
          <a:xfrm>
            <a:off x="5310659" y="1637044"/>
            <a:ext cx="2880320" cy="473444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err="1" smtClean="0"/>
              <a:t>Preparedness</a:t>
            </a:r>
            <a:endParaRPr lang="fi-FI" dirty="0" smtClean="0"/>
          </a:p>
          <a:p>
            <a:pPr algn="ctr"/>
            <a:endParaRPr lang="fi-FI" dirty="0" smtClean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i-FI" dirty="0" err="1" smtClean="0"/>
              <a:t>Authorities</a:t>
            </a:r>
            <a:endParaRPr lang="fi-FI" dirty="0" smtClean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i-FI" dirty="0" err="1" smtClean="0"/>
              <a:t>Ship</a:t>
            </a:r>
            <a:r>
              <a:rPr lang="fi-FI" dirty="0" smtClean="0"/>
              <a:t> </a:t>
            </a:r>
            <a:r>
              <a:rPr lang="fi-FI" dirty="0" err="1" smtClean="0"/>
              <a:t>Owners</a:t>
            </a:r>
            <a:endParaRPr lang="fi-FI" dirty="0" smtClean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i-FI" dirty="0" err="1" smtClean="0"/>
              <a:t>Researchers</a:t>
            </a:r>
            <a:endParaRPr lang="fi-FI" dirty="0" smtClean="0"/>
          </a:p>
          <a:p>
            <a:pPr algn="ctr"/>
            <a:endParaRPr lang="fi-FI" dirty="0"/>
          </a:p>
        </p:txBody>
      </p:sp>
      <p:sp>
        <p:nvSpPr>
          <p:cNvPr id="10" name="Nuoli vasemmalle ja oikealle 9"/>
          <p:cNvSpPr/>
          <p:nvPr/>
        </p:nvSpPr>
        <p:spPr>
          <a:xfrm>
            <a:off x="2862387" y="3861048"/>
            <a:ext cx="1152128" cy="720080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Nuoli oikealle 10"/>
          <p:cNvSpPr/>
          <p:nvPr/>
        </p:nvSpPr>
        <p:spPr>
          <a:xfrm>
            <a:off x="5022627" y="3892134"/>
            <a:ext cx="724272" cy="72087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0254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Trafi_2014_peruskalvo">
  <a:themeElements>
    <a:clrScheme name="Custom 4">
      <a:dk1>
        <a:srgbClr val="000000"/>
      </a:dk1>
      <a:lt1>
        <a:srgbClr val="FFFFFF"/>
      </a:lt1>
      <a:dk2>
        <a:srgbClr val="189B39"/>
      </a:dk2>
      <a:lt2>
        <a:srgbClr val="FFFFFF"/>
      </a:lt2>
      <a:accent1>
        <a:srgbClr val="0AA336"/>
      </a:accent1>
      <a:accent2>
        <a:srgbClr val="E98300"/>
      </a:accent2>
      <a:accent3>
        <a:srgbClr val="003F87"/>
      </a:accent3>
      <a:accent4>
        <a:srgbClr val="CD0921"/>
      </a:accent4>
      <a:accent5>
        <a:srgbClr val="7AB800"/>
      </a:accent5>
      <a:accent6>
        <a:srgbClr val="970769"/>
      </a:accent6>
      <a:hlink>
        <a:srgbClr val="007D57"/>
      </a:hlink>
      <a:folHlink>
        <a:srgbClr val="7AB800"/>
      </a:folHlink>
    </a:clrScheme>
    <a:fontScheme name="Trafi_fonti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rafi_2014_otsikkodia">
  <a:themeElements>
    <a:clrScheme name="Custom 2">
      <a:dk1>
        <a:srgbClr val="000000"/>
      </a:dk1>
      <a:lt1>
        <a:srgbClr val="FFFFFF"/>
      </a:lt1>
      <a:dk2>
        <a:srgbClr val="1C9B39"/>
      </a:dk2>
      <a:lt2>
        <a:srgbClr val="FFFFFF"/>
      </a:lt2>
      <a:accent1>
        <a:srgbClr val="BED600"/>
      </a:accent1>
      <a:accent2>
        <a:srgbClr val="7AB800"/>
      </a:accent2>
      <a:accent3>
        <a:srgbClr val="007D57"/>
      </a:accent3>
      <a:accent4>
        <a:srgbClr val="E98300"/>
      </a:accent4>
      <a:accent5>
        <a:srgbClr val="003F87"/>
      </a:accent5>
      <a:accent6>
        <a:srgbClr val="0065BD"/>
      </a:accent6>
      <a:hlink>
        <a:srgbClr val="007D57"/>
      </a:hlink>
      <a:folHlink>
        <a:srgbClr val="7AB800"/>
      </a:folHlink>
    </a:clrScheme>
    <a:fontScheme name="Trafi_fonti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1_Trafi_2014_peruskalvo">
  <a:themeElements>
    <a:clrScheme name="Trafi 2014">
      <a:dk1>
        <a:srgbClr val="000000"/>
      </a:dk1>
      <a:lt1>
        <a:srgbClr val="FFFFFF"/>
      </a:lt1>
      <a:dk2>
        <a:srgbClr val="1C9B39"/>
      </a:dk2>
      <a:lt2>
        <a:srgbClr val="FFFFFF"/>
      </a:lt2>
      <a:accent1>
        <a:srgbClr val="BED600"/>
      </a:accent1>
      <a:accent2>
        <a:srgbClr val="7AB800"/>
      </a:accent2>
      <a:accent3>
        <a:srgbClr val="007D57"/>
      </a:accent3>
      <a:accent4>
        <a:srgbClr val="E98300"/>
      </a:accent4>
      <a:accent5>
        <a:srgbClr val="003F87"/>
      </a:accent5>
      <a:accent6>
        <a:srgbClr val="0065BD"/>
      </a:accent6>
      <a:hlink>
        <a:srgbClr val="007D57"/>
      </a:hlink>
      <a:folHlink>
        <a:srgbClr val="7AB800"/>
      </a:folHlink>
    </a:clrScheme>
    <a:fontScheme name="Trafi_fonti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Trafi_2014_peruskalvo">
  <a:themeElements>
    <a:clrScheme name="Custom 4">
      <a:dk1>
        <a:srgbClr val="000000"/>
      </a:dk1>
      <a:lt1>
        <a:srgbClr val="FFFFFF"/>
      </a:lt1>
      <a:dk2>
        <a:srgbClr val="189B39"/>
      </a:dk2>
      <a:lt2>
        <a:srgbClr val="FFFFFF"/>
      </a:lt2>
      <a:accent1>
        <a:srgbClr val="0AA336"/>
      </a:accent1>
      <a:accent2>
        <a:srgbClr val="E98300"/>
      </a:accent2>
      <a:accent3>
        <a:srgbClr val="003F87"/>
      </a:accent3>
      <a:accent4>
        <a:srgbClr val="CD0921"/>
      </a:accent4>
      <a:accent5>
        <a:srgbClr val="7AB800"/>
      </a:accent5>
      <a:accent6>
        <a:srgbClr val="970769"/>
      </a:accent6>
      <a:hlink>
        <a:srgbClr val="007D57"/>
      </a:hlink>
      <a:folHlink>
        <a:srgbClr val="7AB800"/>
      </a:folHlink>
    </a:clrScheme>
    <a:fontScheme name="Trafi_fonti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1937</Words>
  <Application>Microsoft Office PowerPoint</Application>
  <PresentationFormat>Mukautettu</PresentationFormat>
  <Paragraphs>505</Paragraphs>
  <Slides>33</Slides>
  <Notes>4</Notes>
  <HiddenSlides>0</HiddenSlides>
  <MMClips>0</MMClips>
  <ScaleCrop>false</ScaleCrop>
  <HeadingPairs>
    <vt:vector size="4" baseType="variant">
      <vt:variant>
        <vt:lpstr>Teema</vt:lpstr>
      </vt:variant>
      <vt:variant>
        <vt:i4>5</vt:i4>
      </vt:variant>
      <vt:variant>
        <vt:lpstr>Dian otsikot</vt:lpstr>
      </vt:variant>
      <vt:variant>
        <vt:i4>33</vt:i4>
      </vt:variant>
    </vt:vector>
  </HeadingPairs>
  <TitlesOfParts>
    <vt:vector size="38" baseType="lpstr">
      <vt:lpstr>Trafi_2014_peruskalvo</vt:lpstr>
      <vt:lpstr>Trafi_2014_otsikkodia</vt:lpstr>
      <vt:lpstr>1_Trafi_2014_peruskalvo</vt:lpstr>
      <vt:lpstr>Office Theme</vt:lpstr>
      <vt:lpstr>2_Trafi_2014_peruskalvo</vt:lpstr>
      <vt:lpstr>Recent activities in safety development</vt:lpstr>
      <vt:lpstr>Agenda</vt:lpstr>
      <vt:lpstr>Finnish Transport Safety Agency (Trafi)</vt:lpstr>
      <vt:lpstr>New strategy -basis for Trafi’s operations </vt:lpstr>
      <vt:lpstr>Reactive policy making - regulations adopted due to major disasters</vt:lpstr>
      <vt:lpstr>Why risk based approach?</vt:lpstr>
      <vt:lpstr>Development of Safety Management</vt:lpstr>
      <vt:lpstr>Resilience and risk assessment</vt:lpstr>
      <vt:lpstr>Do we have holistic approach in risk management in system level?</vt:lpstr>
      <vt:lpstr>Risk and performance based working methods in Trafi </vt:lpstr>
      <vt:lpstr>Risk based programme –Safety 2 approach</vt:lpstr>
      <vt:lpstr>Risk based programme –Safety 2 approach</vt:lpstr>
      <vt:lpstr>Event Risk Classification (ERC) method</vt:lpstr>
      <vt:lpstr>PowerPoint-esitys</vt:lpstr>
      <vt:lpstr>ERC + Safety Factors </vt:lpstr>
      <vt:lpstr>Failed Safety Factors  (data: 2014 pilotage reports)</vt:lpstr>
      <vt:lpstr>Safety Factors ”that saved the day” (data: 2014 pilotage reports)</vt:lpstr>
      <vt:lpstr>Transport system safety management -information and risk assessments</vt:lpstr>
      <vt:lpstr>Transport system safety management - authority´s tool box </vt:lpstr>
      <vt:lpstr>Risk and performance based working methods in Trafi </vt:lpstr>
      <vt:lpstr>Organisation profile</vt:lpstr>
      <vt:lpstr>Organisation Profile   - Assessing performance</vt:lpstr>
      <vt:lpstr>Organisation profile tool - example of SMS performance</vt:lpstr>
      <vt:lpstr>PowerPoint-esitys</vt:lpstr>
      <vt:lpstr>PowerPoint-esitys</vt:lpstr>
      <vt:lpstr>Global Aviation Safety Management -Coherence in target setting and monitoring </vt:lpstr>
      <vt:lpstr>Managing safety in EU railway system Common Safety Targets (CST)    </vt:lpstr>
      <vt:lpstr>Managing safety in EU railway system Common Safety Indicators   </vt:lpstr>
      <vt:lpstr>Road Safety Management Coherence in target setting</vt:lpstr>
      <vt:lpstr>Finnish State Road Safety Management (proposal)</vt:lpstr>
      <vt:lpstr>#Holistic approach #Network</vt:lpstr>
      <vt:lpstr>Should we start from the mutual safety targets and indicators?</vt:lpstr>
      <vt:lpstr>PowerPoint-esitys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2012-06-04T11:36:57Z</dcterms:created>
  <dcterms:modified xsi:type="dcterms:W3CDTF">2015-06-15T11:10:21Z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webKey">
    <vt:lpwstr>c71ea9f78dec19368c96654a1ed6fd#trafitwebapp01.trafi.intra!/TWeb/toaxfront!8080!0</vt:lpwstr>
  </property>
</Properties>
</file>